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70" r:id="rId3"/>
    <p:sldId id="271" r:id="rId4"/>
    <p:sldId id="272" r:id="rId5"/>
    <p:sldId id="274" r:id="rId6"/>
    <p:sldId id="285" r:id="rId7"/>
    <p:sldId id="287" r:id="rId8"/>
    <p:sldId id="304" r:id="rId9"/>
    <p:sldId id="306" r:id="rId10"/>
    <p:sldId id="268" r:id="rId11"/>
  </p:sldIdLst>
  <p:sldSz cx="12192000" cy="6858000"/>
  <p:notesSz cx="6797675" cy="9928225"/>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ktorija Maksimenko" initials="VM" lastIdx="4" clrIdx="0">
    <p:extLst>
      <p:ext uri="{19B8F6BF-5375-455C-9EA6-DF929625EA0E}">
        <p15:presenceInfo xmlns:p15="http://schemas.microsoft.com/office/powerpoint/2012/main" userId="S-1-5-21-507921405-1284227242-1801674531-27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909" autoAdjust="0"/>
  </p:normalViewPr>
  <p:slideViewPr>
    <p:cSldViewPr snapToGrid="0">
      <p:cViewPr varScale="1">
        <p:scale>
          <a:sx n="104" d="100"/>
          <a:sy n="104" d="100"/>
        </p:scale>
        <p:origin x="81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404C9DF0-14BC-4A5C-8560-9B38EA54F46F}" type="datetimeFigureOut">
              <a:rPr lang="en-US" smtClean="0"/>
              <a:t>07.01.2021</a:t>
            </a:fld>
            <a:endParaRPr lang="en-US"/>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9E5A31CD-D7FB-4D91-A68F-2024AA413E8A}" type="slidenum">
              <a:rPr lang="en-US" smtClean="0"/>
              <a:t>‹#›</a:t>
            </a:fld>
            <a:endParaRPr lang="en-US"/>
          </a:p>
        </p:txBody>
      </p:sp>
    </p:spTree>
    <p:extLst>
      <p:ext uri="{BB962C8B-B14F-4D97-AF65-F5344CB8AC3E}">
        <p14:creationId xmlns:p14="http://schemas.microsoft.com/office/powerpoint/2010/main" val="1555002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FBF2EC99-BE90-49B6-BB5B-A8BAA39C1949}" type="datetimeFigureOut">
              <a:rPr lang="lv-LV" smtClean="0"/>
              <a:t>07.01.2021</a:t>
            </a:fld>
            <a:endParaRPr lang="lv-LV"/>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EB6E31AE-EE4D-43CA-844C-11D1E9A139C9}" type="slidenum">
              <a:rPr lang="lv-LV" smtClean="0"/>
              <a:t>‹#›</a:t>
            </a:fld>
            <a:endParaRPr lang="lv-LV"/>
          </a:p>
        </p:txBody>
      </p:sp>
    </p:spTree>
    <p:extLst>
      <p:ext uri="{BB962C8B-B14F-4D97-AF65-F5344CB8AC3E}">
        <p14:creationId xmlns:p14="http://schemas.microsoft.com/office/powerpoint/2010/main" val="2650013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B6E31AE-EE4D-43CA-844C-11D1E9A139C9}" type="slidenum">
              <a:rPr lang="lv-LV" smtClean="0"/>
              <a:t>1</a:t>
            </a:fld>
            <a:endParaRPr lang="lv-LV"/>
          </a:p>
        </p:txBody>
      </p:sp>
    </p:spTree>
    <p:extLst>
      <p:ext uri="{BB962C8B-B14F-4D97-AF65-F5344CB8AC3E}">
        <p14:creationId xmlns:p14="http://schemas.microsoft.com/office/powerpoint/2010/main" val="18479155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B6E31AE-EE4D-43CA-844C-11D1E9A139C9}" type="slidenum">
              <a:rPr lang="lv-LV" smtClean="0"/>
              <a:t>10</a:t>
            </a:fld>
            <a:endParaRPr lang="lv-LV"/>
          </a:p>
        </p:txBody>
      </p:sp>
    </p:spTree>
    <p:extLst>
      <p:ext uri="{BB962C8B-B14F-4D97-AF65-F5344CB8AC3E}">
        <p14:creationId xmlns:p14="http://schemas.microsoft.com/office/powerpoint/2010/main" val="3479384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B6E31AE-EE4D-43CA-844C-11D1E9A139C9}" type="slidenum">
              <a:rPr lang="lv-LV" smtClean="0"/>
              <a:t>2</a:t>
            </a:fld>
            <a:endParaRPr lang="lv-LV"/>
          </a:p>
        </p:txBody>
      </p:sp>
    </p:spTree>
    <p:extLst>
      <p:ext uri="{BB962C8B-B14F-4D97-AF65-F5344CB8AC3E}">
        <p14:creationId xmlns:p14="http://schemas.microsoft.com/office/powerpoint/2010/main" val="2039688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B6E31AE-EE4D-43CA-844C-11D1E9A139C9}" type="slidenum">
              <a:rPr lang="lv-LV" smtClean="0"/>
              <a:t>3</a:t>
            </a:fld>
            <a:endParaRPr lang="lv-LV"/>
          </a:p>
        </p:txBody>
      </p:sp>
    </p:spTree>
    <p:extLst>
      <p:ext uri="{BB962C8B-B14F-4D97-AF65-F5344CB8AC3E}">
        <p14:creationId xmlns:p14="http://schemas.microsoft.com/office/powerpoint/2010/main" val="18751399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B6E31AE-EE4D-43CA-844C-11D1E9A139C9}" type="slidenum">
              <a:rPr lang="lv-LV" smtClean="0"/>
              <a:t>4</a:t>
            </a:fld>
            <a:endParaRPr lang="lv-LV"/>
          </a:p>
        </p:txBody>
      </p:sp>
    </p:spTree>
    <p:extLst>
      <p:ext uri="{BB962C8B-B14F-4D97-AF65-F5344CB8AC3E}">
        <p14:creationId xmlns:p14="http://schemas.microsoft.com/office/powerpoint/2010/main" val="1925106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B6E31AE-EE4D-43CA-844C-11D1E9A139C9}" type="slidenum">
              <a:rPr lang="lv-LV" smtClean="0"/>
              <a:t>5</a:t>
            </a:fld>
            <a:endParaRPr lang="lv-LV"/>
          </a:p>
        </p:txBody>
      </p:sp>
    </p:spTree>
    <p:extLst>
      <p:ext uri="{BB962C8B-B14F-4D97-AF65-F5344CB8AC3E}">
        <p14:creationId xmlns:p14="http://schemas.microsoft.com/office/powerpoint/2010/main" val="10899832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B6E31AE-EE4D-43CA-844C-11D1E9A139C9}" type="slidenum">
              <a:rPr lang="lv-LV" smtClean="0"/>
              <a:t>6</a:t>
            </a:fld>
            <a:endParaRPr lang="lv-LV"/>
          </a:p>
        </p:txBody>
      </p:sp>
    </p:spTree>
    <p:extLst>
      <p:ext uri="{BB962C8B-B14F-4D97-AF65-F5344CB8AC3E}">
        <p14:creationId xmlns:p14="http://schemas.microsoft.com/office/powerpoint/2010/main" val="2938463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B6E31AE-EE4D-43CA-844C-11D1E9A139C9}" type="slidenum">
              <a:rPr lang="lv-LV" smtClean="0"/>
              <a:t>7</a:t>
            </a:fld>
            <a:endParaRPr lang="lv-LV"/>
          </a:p>
        </p:txBody>
      </p:sp>
    </p:spTree>
    <p:extLst>
      <p:ext uri="{BB962C8B-B14F-4D97-AF65-F5344CB8AC3E}">
        <p14:creationId xmlns:p14="http://schemas.microsoft.com/office/powerpoint/2010/main" val="1563081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B6E31AE-EE4D-43CA-844C-11D1E9A139C9}" type="slidenum">
              <a:rPr lang="lv-LV" smtClean="0"/>
              <a:t>8</a:t>
            </a:fld>
            <a:endParaRPr lang="lv-LV"/>
          </a:p>
        </p:txBody>
      </p:sp>
    </p:spTree>
    <p:extLst>
      <p:ext uri="{BB962C8B-B14F-4D97-AF65-F5344CB8AC3E}">
        <p14:creationId xmlns:p14="http://schemas.microsoft.com/office/powerpoint/2010/main" val="11980250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EB6E31AE-EE4D-43CA-844C-11D1E9A139C9}" type="slidenum">
              <a:rPr lang="lv-LV" smtClean="0"/>
              <a:t>9</a:t>
            </a:fld>
            <a:endParaRPr lang="lv-LV"/>
          </a:p>
        </p:txBody>
      </p:sp>
    </p:spTree>
    <p:extLst>
      <p:ext uri="{BB962C8B-B14F-4D97-AF65-F5344CB8AC3E}">
        <p14:creationId xmlns:p14="http://schemas.microsoft.com/office/powerpoint/2010/main" val="1735834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1BC77DB7-30C1-44D7-8F06-7D7EE6F3A096}" type="datetimeFigureOut">
              <a:rPr lang="lv-LV" smtClean="0"/>
              <a:t>07.01.2021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553972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BC77DB7-30C1-44D7-8F06-7D7EE6F3A096}" type="datetimeFigureOut">
              <a:rPr lang="lv-LV" smtClean="0"/>
              <a:t>07.01.2021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2646201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BC77DB7-30C1-44D7-8F06-7D7EE6F3A096}" type="datetimeFigureOut">
              <a:rPr lang="lv-LV" smtClean="0"/>
              <a:t>07.01.2021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3803945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BC77DB7-30C1-44D7-8F06-7D7EE6F3A096}" type="datetimeFigureOut">
              <a:rPr lang="lv-LV" smtClean="0"/>
              <a:t>07.01.2021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4164670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C77DB7-30C1-44D7-8F06-7D7EE6F3A096}" type="datetimeFigureOut">
              <a:rPr lang="lv-LV" smtClean="0"/>
              <a:t>07.01.2021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482103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1BC77DB7-30C1-44D7-8F06-7D7EE6F3A096}" type="datetimeFigureOut">
              <a:rPr lang="lv-LV" smtClean="0"/>
              <a:t>07.01.2021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3934489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1BC77DB7-30C1-44D7-8F06-7D7EE6F3A096}" type="datetimeFigureOut">
              <a:rPr lang="lv-LV" smtClean="0"/>
              <a:t>07.01.2021</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1940525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1BC77DB7-30C1-44D7-8F06-7D7EE6F3A096}" type="datetimeFigureOut">
              <a:rPr lang="lv-LV" smtClean="0"/>
              <a:t>07.01.2021</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270341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C77DB7-30C1-44D7-8F06-7D7EE6F3A096}" type="datetimeFigureOut">
              <a:rPr lang="lv-LV" smtClean="0"/>
              <a:t>07.01.2021</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1994904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C77DB7-30C1-44D7-8F06-7D7EE6F3A096}" type="datetimeFigureOut">
              <a:rPr lang="lv-LV" smtClean="0"/>
              <a:t>07.01.2021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4184473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C77DB7-30C1-44D7-8F06-7D7EE6F3A096}" type="datetimeFigureOut">
              <a:rPr lang="lv-LV" smtClean="0"/>
              <a:t>07.01.2021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DDB5E56-79A7-4C7E-8338-1956EC33AAE7}" type="slidenum">
              <a:rPr lang="lv-LV" smtClean="0"/>
              <a:t>‹#›</a:t>
            </a:fld>
            <a:endParaRPr lang="lv-LV"/>
          </a:p>
        </p:txBody>
      </p:sp>
    </p:spTree>
    <p:extLst>
      <p:ext uri="{BB962C8B-B14F-4D97-AF65-F5344CB8AC3E}">
        <p14:creationId xmlns:p14="http://schemas.microsoft.com/office/powerpoint/2010/main" val="3586049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C77DB7-30C1-44D7-8F06-7D7EE6F3A096}" type="datetimeFigureOut">
              <a:rPr lang="lv-LV" smtClean="0"/>
              <a:t>07.01.2021</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DB5E56-79A7-4C7E-8338-1956EC33AAE7}" type="slidenum">
              <a:rPr lang="lv-LV" smtClean="0"/>
              <a:t>‹#›</a:t>
            </a:fld>
            <a:endParaRPr lang="lv-LV"/>
          </a:p>
        </p:txBody>
      </p:sp>
    </p:spTree>
    <p:extLst>
      <p:ext uri="{BB962C8B-B14F-4D97-AF65-F5344CB8AC3E}">
        <p14:creationId xmlns:p14="http://schemas.microsoft.com/office/powerpoint/2010/main" val="3020493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hyperlink" Target="https://cfla.gov.lv/lv/es-fondi-2014-2020/paligs-finansejuma-sanemejiem/ligums" TargetMode="External"/><Relationship Id="rId5" Type="http://schemas.openxmlformats.org/officeDocument/2006/relationships/image" Target="../media/image5.png"/><Relationship Id="rId4" Type="http://schemas.openxmlformats.org/officeDocument/2006/relationships/hyperlink" Target="http://www.cfla.gov.lv/" TargetMode="External"/><Relationship Id="rId9"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hyperlink" Target="http://likumi.lv/ta/id/271368-kartiba-kada-eiropas-savienibas-strukturfondu-un-kohezijas-fonda-vadiba-iesaistitas-institucijas-nodrosina-planosanas-dokumentu-sagatavosanu-un-so-fondu-ieviesanu-20142020gada-planosanas-perioda" TargetMode="External"/><Relationship Id="rId2" Type="http://schemas.openxmlformats.org/officeDocument/2006/relationships/notesSlide" Target="../notesSlides/notesSlide9.xml"/><Relationship Id="rId1" Type="http://schemas.openxmlformats.org/officeDocument/2006/relationships/slideLayout" Target="../slideLayouts/slideLayout9.xml"/><Relationship Id="rId6" Type="http://schemas.openxmlformats.org/officeDocument/2006/relationships/hyperlink" Target="https://www.esfondi.lv/upload/Zinojumi/mk-31.03.2020-sedes-protokola-nr.20_41-izraksts.pdf" TargetMode="External"/><Relationship Id="rId5" Type="http://schemas.openxmlformats.org/officeDocument/2006/relationships/hyperlink" Target="http://www.esfondi.lv/upload/Zinojumi/fmzin_25022020_es_fondi.pdf" TargetMode="External"/><Relationship Id="rId4" Type="http://schemas.openxmlformats.org/officeDocument/2006/relationships/hyperlink" Target="http://tap.mk.gov.lv/doc/2018_07/MKAnot_250518_fin_disciplin.1054.doc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4916960" y="0"/>
            <a:ext cx="2209800" cy="2847975"/>
          </a:xfrm>
          <a:prstGeom prst="rect">
            <a:avLst/>
          </a:prstGeom>
        </p:spPr>
      </p:pic>
      <p:pic>
        <p:nvPicPr>
          <p:cNvPr id="5" name="Picture 4"/>
          <p:cNvPicPr>
            <a:picLocks noChangeAspect="1"/>
          </p:cNvPicPr>
          <p:nvPr/>
        </p:nvPicPr>
        <p:blipFill>
          <a:blip r:embed="rId4"/>
          <a:stretch>
            <a:fillRect/>
          </a:stretch>
        </p:blipFill>
        <p:spPr>
          <a:xfrm>
            <a:off x="0" y="6629398"/>
            <a:ext cx="12266141" cy="311851"/>
          </a:xfrm>
          <a:prstGeom prst="rect">
            <a:avLst/>
          </a:prstGeom>
        </p:spPr>
      </p:pic>
      <p:pic>
        <p:nvPicPr>
          <p:cNvPr id="2" name="Picture 1"/>
          <p:cNvPicPr>
            <a:picLocks noChangeAspect="1"/>
          </p:cNvPicPr>
          <p:nvPr/>
        </p:nvPicPr>
        <p:blipFill>
          <a:blip r:embed="rId5"/>
          <a:stretch>
            <a:fillRect/>
          </a:stretch>
        </p:blipFill>
        <p:spPr>
          <a:xfrm>
            <a:off x="3676169" y="5324741"/>
            <a:ext cx="4913802" cy="1304657"/>
          </a:xfrm>
          <a:prstGeom prst="rect">
            <a:avLst/>
          </a:prstGeom>
        </p:spPr>
      </p:pic>
      <p:sp>
        <p:nvSpPr>
          <p:cNvPr id="7" name="TextBox 6"/>
          <p:cNvSpPr txBox="1"/>
          <p:nvPr/>
        </p:nvSpPr>
        <p:spPr>
          <a:xfrm>
            <a:off x="2376311" y="3257627"/>
            <a:ext cx="8173155" cy="1200329"/>
          </a:xfrm>
          <a:prstGeom prst="rect">
            <a:avLst/>
          </a:prstGeom>
          <a:noFill/>
        </p:spPr>
        <p:txBody>
          <a:bodyPr wrap="square" rtlCol="0">
            <a:spAutoFit/>
          </a:bodyPr>
          <a:lstStyle/>
          <a:p>
            <a:pPr algn="ctr"/>
            <a:r>
              <a:rPr lang="lv-LV" sz="3600" b="1" dirty="0">
                <a:solidFill>
                  <a:srgbClr val="002060"/>
                </a:solidFill>
                <a:latin typeface="Verdana" panose="020B0604030504040204" pitchFamily="34" charset="0"/>
                <a:ea typeface="Verdana" panose="020B0604030504040204" pitchFamily="34" charset="0"/>
                <a:cs typeface="Verdana" panose="020B0604030504040204" pitchFamily="34" charset="0"/>
              </a:rPr>
              <a:t>ES fondu ieviešana:</a:t>
            </a:r>
          </a:p>
          <a:p>
            <a:pPr algn="ctr"/>
            <a:r>
              <a:rPr lang="lv-LV" sz="3600" b="1" dirty="0">
                <a:solidFill>
                  <a:srgbClr val="002060"/>
                </a:solidFill>
                <a:latin typeface="Verdana" panose="020B0604030504040204" pitchFamily="34" charset="0"/>
                <a:ea typeface="Verdana" panose="020B0604030504040204" pitchFamily="34" charset="0"/>
                <a:cs typeface="Verdana" panose="020B0604030504040204" pitchFamily="34" charset="0"/>
              </a:rPr>
              <a:t>finanšu disciplīna</a:t>
            </a:r>
          </a:p>
        </p:txBody>
      </p:sp>
    </p:spTree>
    <p:extLst>
      <p:ext uri="{BB962C8B-B14F-4D97-AF65-F5344CB8AC3E}">
        <p14:creationId xmlns:p14="http://schemas.microsoft.com/office/powerpoint/2010/main" val="3062616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47675" y="206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pic>
        <p:nvPicPr>
          <p:cNvPr id="12" name="Picture 11"/>
          <p:cNvPicPr>
            <a:picLocks noChangeAspect="1"/>
          </p:cNvPicPr>
          <p:nvPr/>
        </p:nvPicPr>
        <p:blipFill>
          <a:blip r:embed="rId3"/>
          <a:stretch>
            <a:fillRect/>
          </a:stretch>
        </p:blipFill>
        <p:spPr>
          <a:xfrm>
            <a:off x="4752203" y="0"/>
            <a:ext cx="2209800" cy="2847975"/>
          </a:xfrm>
          <a:prstGeom prst="rect">
            <a:avLst/>
          </a:prstGeom>
        </p:spPr>
      </p:pic>
      <p:pic>
        <p:nvPicPr>
          <p:cNvPr id="16" name="Picture 15"/>
          <p:cNvPicPr>
            <a:picLocks noChangeAspect="1"/>
          </p:cNvPicPr>
          <p:nvPr/>
        </p:nvPicPr>
        <p:blipFill>
          <a:blip r:embed="rId4"/>
          <a:stretch>
            <a:fillRect/>
          </a:stretch>
        </p:blipFill>
        <p:spPr>
          <a:xfrm>
            <a:off x="-37071" y="6604712"/>
            <a:ext cx="12266141" cy="311851"/>
          </a:xfrm>
          <a:prstGeom prst="rect">
            <a:avLst/>
          </a:prstGeom>
        </p:spPr>
      </p:pic>
      <p:pic>
        <p:nvPicPr>
          <p:cNvPr id="2" name="Picture 1"/>
          <p:cNvPicPr>
            <a:picLocks noChangeAspect="1"/>
          </p:cNvPicPr>
          <p:nvPr/>
        </p:nvPicPr>
        <p:blipFill>
          <a:blip r:embed="rId5"/>
          <a:stretch>
            <a:fillRect/>
          </a:stretch>
        </p:blipFill>
        <p:spPr>
          <a:xfrm>
            <a:off x="3639099" y="5224561"/>
            <a:ext cx="4913802" cy="1304657"/>
          </a:xfrm>
          <a:prstGeom prst="rect">
            <a:avLst/>
          </a:prstGeom>
        </p:spPr>
      </p:pic>
      <p:sp>
        <p:nvSpPr>
          <p:cNvPr id="6" name="TextBox 5"/>
          <p:cNvSpPr txBox="1"/>
          <p:nvPr/>
        </p:nvSpPr>
        <p:spPr>
          <a:xfrm>
            <a:off x="3377259" y="3282696"/>
            <a:ext cx="5346117" cy="1846659"/>
          </a:xfrm>
          <a:prstGeom prst="rect">
            <a:avLst/>
          </a:prstGeom>
          <a:noFill/>
        </p:spPr>
        <p:txBody>
          <a:bodyPr wrap="square" rtlCol="0">
            <a:spAutoFit/>
          </a:bodyPr>
          <a:lstStyle/>
          <a:p>
            <a:pPr algn="ctr"/>
            <a:r>
              <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Sazinies ar savu projekta vadītāju CFLA!</a:t>
            </a:r>
          </a:p>
          <a:p>
            <a:pPr algn="ctr"/>
            <a:endPar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ctr"/>
            <a:r>
              <a:rPr lang="lv-LV" dirty="0">
                <a:solidFill>
                  <a:srgbClr val="002060"/>
                </a:solidFill>
                <a:latin typeface="Verdana" panose="020B0604030504040204" pitchFamily="34" charset="0"/>
                <a:ea typeface="Verdana" panose="020B0604030504040204" pitchFamily="34" charset="0"/>
                <a:cs typeface="Verdana" panose="020B0604030504040204" pitchFamily="34" charset="0"/>
              </a:rPr>
              <a:t>Klientu apkalpošanas centrs:</a:t>
            </a:r>
          </a:p>
          <a:p>
            <a:pPr algn="ctr"/>
            <a:r>
              <a:rPr lang="lv-LV" dirty="0">
                <a:solidFill>
                  <a:srgbClr val="002060"/>
                </a:solidFill>
                <a:latin typeface="Verdana" panose="020B0604030504040204" pitchFamily="34" charset="0"/>
                <a:ea typeface="Verdana" panose="020B0604030504040204" pitchFamily="34" charset="0"/>
                <a:cs typeface="Verdana" panose="020B0604030504040204" pitchFamily="34" charset="0"/>
              </a:rPr>
              <a:t>Tālrunis (+371) 66939777</a:t>
            </a:r>
          </a:p>
          <a:p>
            <a:pPr algn="ctr"/>
            <a:r>
              <a:rPr lang="lv-LV" dirty="0">
                <a:solidFill>
                  <a:srgbClr val="002060"/>
                </a:solidFill>
                <a:latin typeface="Verdana" panose="020B0604030504040204" pitchFamily="34" charset="0"/>
                <a:ea typeface="Verdana" panose="020B0604030504040204" pitchFamily="34" charset="0"/>
                <a:cs typeface="Verdana" panose="020B0604030504040204" pitchFamily="34" charset="0"/>
              </a:rPr>
              <a:t>E-pasts : info@cfla.gov.lv</a:t>
            </a:r>
          </a:p>
        </p:txBody>
      </p:sp>
    </p:spTree>
    <p:extLst>
      <p:ext uri="{BB962C8B-B14F-4D97-AF65-F5344CB8AC3E}">
        <p14:creationId xmlns:p14="http://schemas.microsoft.com/office/powerpoint/2010/main" val="1843784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47675" y="206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3"/>
          <a:stretch>
            <a:fillRect/>
          </a:stretch>
        </p:blipFill>
        <p:spPr>
          <a:xfrm>
            <a:off x="301943" y="20606"/>
            <a:ext cx="1317024" cy="1621891"/>
          </a:xfrm>
          <a:prstGeom prst="rect">
            <a:avLst/>
          </a:prstGeom>
        </p:spPr>
      </p:pic>
      <p:sp>
        <p:nvSpPr>
          <p:cNvPr id="6" name="TextBox 5"/>
          <p:cNvSpPr txBox="1"/>
          <p:nvPr/>
        </p:nvSpPr>
        <p:spPr>
          <a:xfrm>
            <a:off x="2413900" y="523640"/>
            <a:ext cx="6375538" cy="954107"/>
          </a:xfrm>
          <a:prstGeom prst="rect">
            <a:avLst/>
          </a:prstGeom>
          <a:noFill/>
        </p:spPr>
        <p:txBody>
          <a:bodyPr wrap="square" rtlCol="0">
            <a:spAutoFit/>
          </a:bodyPr>
          <a:lstStyle/>
          <a:p>
            <a:r>
              <a:rPr lang="lv-LV" sz="2800" b="1" dirty="0">
                <a:solidFill>
                  <a:srgbClr val="92D050"/>
                </a:solidFill>
                <a:latin typeface="Verdana" panose="020B0604030504040204" pitchFamily="34" charset="0"/>
                <a:ea typeface="Verdana" panose="020B0604030504040204" pitchFamily="34" charset="0"/>
                <a:cs typeface="Verdana" panose="020B0604030504040204" pitchFamily="34" charset="0"/>
              </a:rPr>
              <a:t>Finanšu disciplīnas pasākumi </a:t>
            </a:r>
          </a:p>
          <a:p>
            <a:r>
              <a:rPr lang="lv-LV" sz="2600" dirty="0">
                <a:solidFill>
                  <a:srgbClr val="002060"/>
                </a:solidFill>
                <a:latin typeface="Verdana" panose="020B0604030504040204" pitchFamily="34" charset="0"/>
                <a:ea typeface="Verdana" panose="020B0604030504040204" pitchFamily="34" charset="0"/>
                <a:cs typeface="Verdana" panose="020B0604030504040204" pitchFamily="34" charset="0"/>
              </a:rPr>
              <a:t>kopš 2018. gada 1. septembra</a:t>
            </a:r>
          </a:p>
        </p:txBody>
      </p:sp>
      <p:sp>
        <p:nvSpPr>
          <p:cNvPr id="3" name="Rectangle 2"/>
          <p:cNvSpPr/>
          <p:nvPr/>
        </p:nvSpPr>
        <p:spPr>
          <a:xfrm>
            <a:off x="2357918" y="2139403"/>
            <a:ext cx="8936431" cy="2253117"/>
          </a:xfrm>
          <a:prstGeom prst="rect">
            <a:avLst/>
          </a:prstGeom>
        </p:spPr>
        <p:txBody>
          <a:bodyPr wrap="square">
            <a:spAutoFit/>
          </a:bodyPr>
          <a:lstStyle/>
          <a:p>
            <a:pPr algn="just">
              <a:lnSpc>
                <a:spcPct val="108000"/>
              </a:lnSpc>
            </a:pPr>
            <a:r>
              <a:rPr lang="lv-LV" altLang="lv-LV" sz="2200" dirty="0">
                <a:solidFill>
                  <a:srgbClr val="002060"/>
                </a:solidFill>
                <a:latin typeface="Verdana" panose="020B0604030504040204" pitchFamily="34" charset="0"/>
                <a:ea typeface="Verdana" panose="020B0604030504040204" pitchFamily="34" charset="0"/>
                <a:cs typeface="Verdana" panose="020B0604030504040204" pitchFamily="34" charset="0"/>
              </a:rPr>
              <a:t>Projekta īstenošanas termiņš </a:t>
            </a:r>
            <a:r>
              <a:rPr lang="lv-LV" altLang="lv-LV" sz="2200" b="1" dirty="0">
                <a:solidFill>
                  <a:srgbClr val="002060"/>
                </a:solidFill>
                <a:latin typeface="Verdana" panose="020B0604030504040204" pitchFamily="34" charset="0"/>
                <a:ea typeface="Verdana" panose="020B0604030504040204" pitchFamily="34" charset="0"/>
                <a:cs typeface="Verdana" panose="020B0604030504040204" pitchFamily="34" charset="0"/>
              </a:rPr>
              <a:t>nav pagarināms vairāk kā par 6 mēnešiem</a:t>
            </a:r>
            <a:r>
              <a:rPr lang="lv-LV" altLang="lv-LV" sz="2200" dirty="0">
                <a:solidFill>
                  <a:srgbClr val="002060"/>
                </a:solidFill>
                <a:latin typeface="Verdana" panose="020B0604030504040204" pitchFamily="34" charset="0"/>
                <a:ea typeface="Verdana" panose="020B0604030504040204" pitchFamily="34" charset="0"/>
                <a:cs typeface="Verdana" panose="020B0604030504040204" pitchFamily="34" charset="0"/>
              </a:rPr>
              <a:t>, vienlaikus saglabājot iespēju projektu pabeigt par finansējuma saņēmēja paša līdzekļiem, nepārsniedzot Ministru kabineta noteikumos par attiecīgā specifiskā atbalsta mērķa vai pasākuma ieviešanas nosacījumiem noteikto izdevumu </a:t>
            </a:r>
            <a:r>
              <a:rPr lang="lv-LV" altLang="lv-LV" sz="2200" dirty="0" err="1">
                <a:solidFill>
                  <a:srgbClr val="002060"/>
                </a:solidFill>
                <a:latin typeface="Verdana" panose="020B0604030504040204" pitchFamily="34" charset="0"/>
                <a:ea typeface="Verdana" panose="020B0604030504040204" pitchFamily="34" charset="0"/>
                <a:cs typeface="Verdana" panose="020B0604030504040204" pitchFamily="34" charset="0"/>
              </a:rPr>
              <a:t>attiecināmības</a:t>
            </a:r>
            <a:r>
              <a:rPr lang="lv-LV" altLang="lv-LV" sz="2200" dirty="0">
                <a:solidFill>
                  <a:srgbClr val="002060"/>
                </a:solidFill>
                <a:latin typeface="Verdana" panose="020B0604030504040204" pitchFamily="34" charset="0"/>
                <a:ea typeface="Verdana" panose="020B0604030504040204" pitchFamily="34" charset="0"/>
                <a:cs typeface="Verdana" panose="020B0604030504040204" pitchFamily="34" charset="0"/>
              </a:rPr>
              <a:t> termiņu</a:t>
            </a:r>
          </a:p>
        </p:txBody>
      </p:sp>
      <p:sp>
        <p:nvSpPr>
          <p:cNvPr id="2" name="Rectangle 1"/>
          <p:cNvSpPr/>
          <p:nvPr/>
        </p:nvSpPr>
        <p:spPr>
          <a:xfrm>
            <a:off x="2330581" y="4741652"/>
            <a:ext cx="6542176" cy="1107996"/>
          </a:xfrm>
          <a:prstGeom prst="rect">
            <a:avLst/>
          </a:prstGeom>
        </p:spPr>
        <p:txBody>
          <a:bodyPr wrap="none">
            <a:spAutoFit/>
          </a:bodyPr>
          <a:lstStyle/>
          <a:p>
            <a:pPr marL="342900" indent="-342900" algn="just"/>
            <a:r>
              <a:rPr lang="lv-LV" altLang="lv-LV" sz="6600" dirty="0">
                <a:solidFill>
                  <a:srgbClr val="C00000"/>
                </a:solidFill>
                <a:latin typeface="Verdana" panose="020B0604030504040204" pitchFamily="34" charset="0"/>
                <a:ea typeface="Verdana" panose="020B0604030504040204" pitchFamily="34" charset="0"/>
                <a:cs typeface="Verdana" panose="020B0604030504040204" pitchFamily="34" charset="0"/>
              </a:rPr>
              <a:t>! </a:t>
            </a: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Izņēmumi tikai ar Ministru kabineta lēmumu</a:t>
            </a:r>
          </a:p>
        </p:txBody>
      </p:sp>
    </p:spTree>
    <p:extLst>
      <p:ext uri="{BB962C8B-B14F-4D97-AF65-F5344CB8AC3E}">
        <p14:creationId xmlns:p14="http://schemas.microsoft.com/office/powerpoint/2010/main" val="3604666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47675" y="206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3"/>
          <a:stretch>
            <a:fillRect/>
          </a:stretch>
        </p:blipFill>
        <p:spPr>
          <a:xfrm>
            <a:off x="301943" y="20606"/>
            <a:ext cx="1317024" cy="1621891"/>
          </a:xfrm>
          <a:prstGeom prst="rect">
            <a:avLst/>
          </a:prstGeom>
        </p:spPr>
      </p:pic>
      <p:sp>
        <p:nvSpPr>
          <p:cNvPr id="6" name="TextBox 5"/>
          <p:cNvSpPr txBox="1"/>
          <p:nvPr/>
        </p:nvSpPr>
        <p:spPr>
          <a:xfrm>
            <a:off x="2441892" y="178408"/>
            <a:ext cx="9358491" cy="523220"/>
          </a:xfrm>
          <a:prstGeom prst="rect">
            <a:avLst/>
          </a:prstGeom>
          <a:noFill/>
        </p:spPr>
        <p:txBody>
          <a:bodyPr wrap="square" rtlCol="0">
            <a:spAutoFit/>
          </a:bodyPr>
          <a:lstStyle/>
          <a:p>
            <a:r>
              <a:rPr lang="lv-LV" sz="2800" b="1" dirty="0">
                <a:solidFill>
                  <a:srgbClr val="92D050"/>
                </a:solidFill>
                <a:latin typeface="Verdana" panose="020B0604030504040204" pitchFamily="34" charset="0"/>
                <a:ea typeface="Verdana" panose="020B0604030504040204" pitchFamily="34" charset="0"/>
                <a:cs typeface="Verdana" panose="020B0604030504040204" pitchFamily="34" charset="0"/>
              </a:rPr>
              <a:t>Finanšu disciplīnas pasākumi</a:t>
            </a:r>
          </a:p>
        </p:txBody>
      </p:sp>
      <p:sp>
        <p:nvSpPr>
          <p:cNvPr id="3" name="Rectangle 2"/>
          <p:cNvSpPr/>
          <p:nvPr/>
        </p:nvSpPr>
        <p:spPr>
          <a:xfrm>
            <a:off x="2156922" y="1481309"/>
            <a:ext cx="9108371" cy="3970318"/>
          </a:xfrm>
          <a:prstGeom prst="rect">
            <a:avLst/>
          </a:prstGeom>
        </p:spPr>
        <p:txBody>
          <a:bodyPr wrap="square">
            <a:spAutoFit/>
          </a:bodyPr>
          <a:lstStyle/>
          <a:p>
            <a:pPr marL="342900" indent="-342900" algn="just">
              <a:buFont typeface="Arial" panose="020B0604020202020204" pitchFamily="34" charset="0"/>
              <a:buChar char="•"/>
            </a:pP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Kopš 01.09.2018. </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plānoto maksājumu pieprasījumu iesniegšanas grafiks</a:t>
            </a: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 tiek analizēts katram kalendārajam gadam</a:t>
            </a:r>
          </a:p>
          <a:p>
            <a:pPr algn="just"/>
            <a:endPar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Par kalendārā gada </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plāna neizpildi </a:t>
            </a: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(plāns pret iesniegtajiem maksājumu pieprasījumiem), kas pārsniedz 25%, var tikt </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samazināta projekta attiecināmo izdevumu summa par starpību</a:t>
            </a: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 kas pārsniedz 25% no neizpildes</a:t>
            </a:r>
          </a:p>
          <a:p>
            <a:pPr marL="342900" indent="-342900" algn="just">
              <a:buFont typeface="Arial" panose="020B0604020202020204" pitchFamily="34" charset="0"/>
              <a:buChar char="•"/>
            </a:pPr>
            <a:endPar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Kalendārā gada plāna</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lv-LV" altLang="lv-LV" b="1" dirty="0" err="1">
                <a:solidFill>
                  <a:srgbClr val="002060"/>
                </a:solidFill>
                <a:latin typeface="Verdana" panose="020B0604030504040204" pitchFamily="34" charset="0"/>
                <a:ea typeface="Verdana" panose="020B0604030504040204" pitchFamily="34" charset="0"/>
                <a:cs typeface="Verdana" panose="020B0604030504040204" pitchFamily="34" charset="0"/>
              </a:rPr>
              <a:t>pārpilde</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 ir atbalstāma</a:t>
            </a:r>
            <a:endPar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endPar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Katra gada </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plāna</a:t>
            </a: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izpildi vērtē pret attiecīgā gada 1.februārī aktuālo PMPIG</a:t>
            </a:r>
          </a:p>
          <a:p>
            <a:pPr marL="342900" indent="-342900" algn="just">
              <a:buFont typeface="Arial" panose="020B0604020202020204" pitchFamily="34" charset="0"/>
              <a:buChar char="•"/>
            </a:pPr>
            <a:endPar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PMPIG iesniegšanas kārtība paliek nemainīga</a:t>
            </a:r>
            <a:endPar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8719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47675" y="206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3"/>
          <a:stretch>
            <a:fillRect/>
          </a:stretch>
        </p:blipFill>
        <p:spPr>
          <a:xfrm>
            <a:off x="301943" y="20606"/>
            <a:ext cx="1317024" cy="1621891"/>
          </a:xfrm>
          <a:prstGeom prst="rect">
            <a:avLst/>
          </a:prstGeom>
        </p:spPr>
      </p:pic>
      <p:sp>
        <p:nvSpPr>
          <p:cNvPr id="6" name="TextBox 5"/>
          <p:cNvSpPr txBox="1"/>
          <p:nvPr/>
        </p:nvSpPr>
        <p:spPr>
          <a:xfrm>
            <a:off x="2460552" y="318366"/>
            <a:ext cx="9358491" cy="892552"/>
          </a:xfrm>
          <a:prstGeom prst="rect">
            <a:avLst/>
          </a:prstGeom>
          <a:noFill/>
        </p:spPr>
        <p:txBody>
          <a:bodyPr wrap="square" rtlCol="0">
            <a:spAutoFit/>
          </a:bodyPr>
          <a:lstStyle/>
          <a:p>
            <a:r>
              <a:rPr lang="lv-LV" sz="2800" b="1" dirty="0">
                <a:solidFill>
                  <a:srgbClr val="92D050"/>
                </a:solidFill>
                <a:latin typeface="Verdana" panose="020B0604030504040204" pitchFamily="34" charset="0"/>
                <a:ea typeface="Verdana" panose="020B0604030504040204" pitchFamily="34" charset="0"/>
                <a:cs typeface="Verdana" panose="020B0604030504040204" pitchFamily="34" charset="0"/>
              </a:rPr>
              <a:t>Finanšu disciplīnas pasākumi </a:t>
            </a:r>
          </a:p>
          <a:p>
            <a:r>
              <a:rPr lang="lv-LV" sz="2400" dirty="0">
                <a:solidFill>
                  <a:srgbClr val="002060"/>
                </a:solidFill>
                <a:latin typeface="Verdana" panose="020B0604030504040204" pitchFamily="34" charset="0"/>
                <a:ea typeface="Verdana" panose="020B0604030504040204" pitchFamily="34" charset="0"/>
                <a:cs typeface="Verdana" panose="020B0604030504040204" pitchFamily="34" charset="0"/>
              </a:rPr>
              <a:t>kopš 2018. gada 1. septembra</a:t>
            </a:r>
          </a:p>
        </p:txBody>
      </p:sp>
      <p:sp>
        <p:nvSpPr>
          <p:cNvPr id="3" name="Rectangle 2"/>
          <p:cNvSpPr/>
          <p:nvPr/>
        </p:nvSpPr>
        <p:spPr>
          <a:xfrm>
            <a:off x="2093918" y="1570233"/>
            <a:ext cx="9112902" cy="4770537"/>
          </a:xfrm>
          <a:prstGeom prst="rect">
            <a:avLst/>
          </a:prstGeom>
        </p:spPr>
        <p:txBody>
          <a:bodyPr wrap="square">
            <a:spAutoFit/>
          </a:bodyPr>
          <a:lstStyle/>
          <a:p>
            <a:pPr marL="342900" indent="-342900" algn="just">
              <a:buFont typeface="Arial" panose="020B0604020202020204" pitchFamily="34" charset="0"/>
              <a:buChar char="•"/>
            </a:pP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MK noteikumi Nr. 784 </a:t>
            </a: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definē </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situācijas</a:t>
            </a: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 kurās novirzes no plāna ir uzskatāmas par </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objektīvi pamatotām </a:t>
            </a:r>
          </a:p>
          <a:p>
            <a:pPr marL="342900" indent="-342900" algn="just">
              <a:buFont typeface="Arial" panose="020B0604020202020204" pitchFamily="34" charset="0"/>
              <a:buChar char="•"/>
            </a:pPr>
            <a:endPar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Pie noteiktās</a:t>
            </a: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 situācijas iestāšanās netiks piemērotas sankcijas</a:t>
            </a: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 un CFLA būs tiesīga atbalstīt attiecīgas objektīvi pamatotas izmaiņas projekta ieviešanas plānā</a:t>
            </a:r>
          </a:p>
          <a:p>
            <a:pPr marL="342900" indent="-342900" algn="just">
              <a:buFont typeface="Arial" panose="020B0604020202020204" pitchFamily="34" charset="0"/>
              <a:buChar char="•"/>
            </a:pPr>
            <a:endPar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b="1" dirty="0">
                <a:solidFill>
                  <a:srgbClr val="002060"/>
                </a:solidFill>
                <a:latin typeface="Verdana" panose="020B0604030504040204" pitchFamily="34" charset="0"/>
                <a:ea typeface="Verdana" panose="020B0604030504040204" pitchFamily="34" charset="0"/>
                <a:cs typeface="Verdana" panose="020B0604030504040204" pitchFamily="34" charset="0"/>
              </a:rPr>
              <a:t>Pamatotas atkāpes no plāna</a:t>
            </a:r>
            <a:r>
              <a:rPr lang="lv-LV" altLang="lv-LV" dirty="0">
                <a:solidFill>
                  <a:srgbClr val="002060"/>
                </a:solidFill>
                <a:latin typeface="Verdana" panose="020B0604030504040204" pitchFamily="34" charset="0"/>
                <a:ea typeface="Verdana" panose="020B0604030504040204" pitchFamily="34" charset="0"/>
                <a:cs typeface="Verdana" panose="020B0604030504040204" pitchFamily="34" charset="0"/>
              </a:rPr>
              <a:t>:</a:t>
            </a:r>
          </a:p>
          <a:p>
            <a:pPr marL="800100" lvl="1" indent="-342900" algn="just">
              <a:buFont typeface="Arial" panose="020B0604020202020204" pitchFamily="34" charset="0"/>
              <a:buChar char="•"/>
            </a:pPr>
            <a:r>
              <a:rPr lang="lv-LV" altLang="lv-LV" sz="1600" b="1" dirty="0">
                <a:solidFill>
                  <a:srgbClr val="002060"/>
                </a:solidFill>
                <a:latin typeface="Verdana" panose="020B0604030504040204" pitchFamily="34" charset="0"/>
                <a:ea typeface="Verdana" panose="020B0604030504040204" pitchFamily="34" charset="0"/>
                <a:cs typeface="Verdana" panose="020B0604030504040204" pitchFamily="34" charset="0"/>
              </a:rPr>
              <a:t>izmaksu ietaupījums</a:t>
            </a:r>
          </a:p>
          <a:p>
            <a:pPr marL="800100" lvl="1" indent="-342900" algn="just">
              <a:buFont typeface="Arial" panose="020B0604020202020204" pitchFamily="34" charset="0"/>
              <a:buChar char="•"/>
            </a:pPr>
            <a:r>
              <a:rPr lang="lv-LV" altLang="lv-LV" sz="1600" b="1" dirty="0">
                <a:solidFill>
                  <a:srgbClr val="002060"/>
                </a:solidFill>
                <a:latin typeface="Verdana" panose="020B0604030504040204" pitchFamily="34" charset="0"/>
                <a:ea typeface="Verdana" panose="020B0604030504040204" pitchFamily="34" charset="0"/>
                <a:cs typeface="Verdana" panose="020B0604030504040204" pitchFamily="34" charset="0"/>
              </a:rPr>
              <a:t>iepirkums bez rezultāta </a:t>
            </a:r>
            <a:r>
              <a:rPr lang="lv-LV" altLang="lv-LV" sz="1600" dirty="0">
                <a:solidFill>
                  <a:srgbClr val="002060"/>
                </a:solidFill>
                <a:latin typeface="Verdana" panose="020B0604030504040204" pitchFamily="34" charset="0"/>
                <a:ea typeface="Verdana" panose="020B0604030504040204" pitchFamily="34" charset="0"/>
                <a:cs typeface="Verdana" panose="020B0604030504040204" pitchFamily="34" charset="0"/>
              </a:rPr>
              <a:t>(nav iesniegts neviens pretendenta piedāvājums vai pieteikums, iesniegtie piedāvājumi neatbilst prasībām, piedāvājumos noteiktā līgumcena pārsniedz projektā paredzēto līgumcenu)</a:t>
            </a:r>
          </a:p>
          <a:p>
            <a:pPr marL="800100" lvl="1" indent="-342900" algn="just">
              <a:buFont typeface="Arial" panose="020B0604020202020204" pitchFamily="34" charset="0"/>
              <a:buChar char="•"/>
            </a:pPr>
            <a:r>
              <a:rPr lang="lv-LV" altLang="lv-LV" sz="1600" dirty="0">
                <a:solidFill>
                  <a:srgbClr val="002060"/>
                </a:solidFill>
                <a:latin typeface="Verdana" panose="020B0604030504040204" pitchFamily="34" charset="0"/>
                <a:ea typeface="Verdana" panose="020B0604030504040204" pitchFamily="34" charset="0"/>
                <a:cs typeface="Verdana" panose="020B0604030504040204" pitchFamily="34" charset="0"/>
              </a:rPr>
              <a:t>piegādātājs atzīts par </a:t>
            </a:r>
            <a:r>
              <a:rPr lang="lv-LV" altLang="lv-LV" sz="1600" b="1" dirty="0">
                <a:solidFill>
                  <a:srgbClr val="002060"/>
                </a:solidFill>
                <a:latin typeface="Verdana" panose="020B0604030504040204" pitchFamily="34" charset="0"/>
                <a:ea typeface="Verdana" panose="020B0604030504040204" pitchFamily="34" charset="0"/>
                <a:cs typeface="Verdana" panose="020B0604030504040204" pitchFamily="34" charset="0"/>
              </a:rPr>
              <a:t>maksātnespējīgu</a:t>
            </a:r>
          </a:p>
          <a:p>
            <a:pPr marL="800100" lvl="1" indent="-342900" algn="just">
              <a:buFont typeface="Arial" panose="020B0604020202020204" pitchFamily="34" charset="0"/>
              <a:buChar char="•"/>
            </a:pPr>
            <a:r>
              <a:rPr lang="lv-LV" altLang="lv-LV" sz="1600" dirty="0">
                <a:solidFill>
                  <a:srgbClr val="002060"/>
                </a:solidFill>
                <a:latin typeface="Verdana" panose="020B0604030504040204" pitchFamily="34" charset="0"/>
                <a:ea typeface="Verdana" panose="020B0604030504040204" pitchFamily="34" charset="0"/>
                <a:cs typeface="Verdana" panose="020B0604030504040204" pitchFamily="34" charset="0"/>
              </a:rPr>
              <a:t>piegādātājs bez tiesiska pamata </a:t>
            </a:r>
            <a:r>
              <a:rPr lang="lv-LV" altLang="lv-LV" sz="1600" b="1" dirty="0">
                <a:solidFill>
                  <a:srgbClr val="002060"/>
                </a:solidFill>
                <a:latin typeface="Verdana" panose="020B0604030504040204" pitchFamily="34" charset="0"/>
                <a:ea typeface="Verdana" panose="020B0604030504040204" pitchFamily="34" charset="0"/>
                <a:cs typeface="Verdana" panose="020B0604030504040204" pitchFamily="34" charset="0"/>
              </a:rPr>
              <a:t>pārtrauc pildīt līgumu</a:t>
            </a:r>
          </a:p>
          <a:p>
            <a:pPr marL="800100" lvl="1" indent="-342900" algn="just">
              <a:buFont typeface="Arial" panose="020B0604020202020204" pitchFamily="34" charset="0"/>
              <a:buChar char="•"/>
            </a:pPr>
            <a:r>
              <a:rPr lang="lv-LV" sz="1600" dirty="0">
                <a:solidFill>
                  <a:srgbClr val="002060"/>
                </a:solidFill>
                <a:latin typeface="Verdana" panose="020B0604030504040204" pitchFamily="34" charset="0"/>
                <a:ea typeface="Verdana" panose="020B0604030504040204" pitchFamily="34" charset="0"/>
              </a:rPr>
              <a:t>iepirkuma </a:t>
            </a:r>
            <a:r>
              <a:rPr lang="lv-LV" sz="1600" b="1" dirty="0">
                <a:solidFill>
                  <a:srgbClr val="002060"/>
                </a:solidFill>
                <a:latin typeface="Verdana" panose="020B0604030504040204" pitchFamily="34" charset="0"/>
                <a:ea typeface="Verdana" panose="020B0604030504040204" pitchFamily="34" charset="0"/>
              </a:rPr>
              <a:t>līgums ir pārtraukts</a:t>
            </a:r>
            <a:r>
              <a:rPr lang="lv-LV" sz="1600" dirty="0">
                <a:solidFill>
                  <a:srgbClr val="002060"/>
                </a:solidFill>
                <a:latin typeface="Verdana" panose="020B0604030504040204" pitchFamily="34" charset="0"/>
                <a:ea typeface="Verdana" panose="020B0604030504040204" pitchFamily="34" charset="0"/>
              </a:rPr>
              <a:t>, tiek veikta jauna iepirkuma procedūra, </a:t>
            </a:r>
            <a:r>
              <a:rPr lang="lv-LV" sz="1600" b="1" dirty="0">
                <a:solidFill>
                  <a:srgbClr val="002060"/>
                </a:solidFill>
                <a:latin typeface="Verdana" panose="020B0604030504040204" pitchFamily="34" charset="0"/>
                <a:ea typeface="Verdana" panose="020B0604030504040204" pitchFamily="34" charset="0"/>
              </a:rPr>
              <a:t>jo</a:t>
            </a:r>
            <a:r>
              <a:rPr lang="lv-LV" sz="1600" dirty="0">
                <a:solidFill>
                  <a:srgbClr val="002060"/>
                </a:solidFill>
                <a:latin typeface="Verdana" panose="020B0604030504040204" pitchFamily="34" charset="0"/>
                <a:ea typeface="Verdana" panose="020B0604030504040204" pitchFamily="34" charset="0"/>
              </a:rPr>
              <a:t> piegādātājs </a:t>
            </a:r>
            <a:r>
              <a:rPr lang="lv-LV" sz="1600" b="1" dirty="0">
                <a:solidFill>
                  <a:srgbClr val="002060"/>
                </a:solidFill>
                <a:latin typeface="Verdana" panose="020B0604030504040204" pitchFamily="34" charset="0"/>
                <a:ea typeface="Verdana" panose="020B0604030504040204" pitchFamily="34" charset="0"/>
              </a:rPr>
              <a:t>kavē </a:t>
            </a:r>
            <a:r>
              <a:rPr lang="lv-LV" sz="1600" dirty="0">
                <a:solidFill>
                  <a:srgbClr val="002060"/>
                </a:solidFill>
                <a:latin typeface="Verdana" panose="020B0604030504040204" pitchFamily="34" charset="0"/>
                <a:ea typeface="Verdana" panose="020B0604030504040204" pitchFamily="34" charset="0"/>
              </a:rPr>
              <a:t>līgumsaistību izpildi vai </a:t>
            </a:r>
            <a:r>
              <a:rPr lang="lv-LV" sz="1600" b="1" dirty="0">
                <a:solidFill>
                  <a:srgbClr val="002060"/>
                </a:solidFill>
                <a:latin typeface="Verdana" panose="020B0604030504040204" pitchFamily="34" charset="0"/>
                <a:ea typeface="Verdana" panose="020B0604030504040204" pitchFamily="34" charset="0"/>
              </a:rPr>
              <a:t>pilda</a:t>
            </a:r>
            <a:r>
              <a:rPr lang="lv-LV" sz="1600" dirty="0">
                <a:solidFill>
                  <a:srgbClr val="002060"/>
                </a:solidFill>
                <a:latin typeface="Verdana" panose="020B0604030504040204" pitchFamily="34" charset="0"/>
                <a:ea typeface="Verdana" panose="020B0604030504040204" pitchFamily="34" charset="0"/>
              </a:rPr>
              <a:t> </a:t>
            </a:r>
            <a:r>
              <a:rPr lang="lv-LV" sz="1600" b="1" dirty="0">
                <a:solidFill>
                  <a:srgbClr val="002060"/>
                </a:solidFill>
                <a:latin typeface="Verdana" panose="020B0604030504040204" pitchFamily="34" charset="0"/>
                <a:ea typeface="Verdana" panose="020B0604030504040204" pitchFamily="34" charset="0"/>
              </a:rPr>
              <a:t>neapmierinošā kvalitātē</a:t>
            </a:r>
            <a:endParaRPr lang="lv-LV" altLang="lv-LV" sz="1600" b="1" dirty="0">
              <a:solidFill>
                <a:srgbClr val="002060"/>
              </a:solidFill>
              <a:latin typeface="Verdana" panose="020B0604030504040204" pitchFamily="34" charset="0"/>
              <a:ea typeface="Verdana" panose="020B0604030504040204" pitchFamily="34" charset="0"/>
            </a:endParaRPr>
          </a:p>
          <a:p>
            <a:pPr marL="800100" lvl="1" indent="-342900" algn="just">
              <a:buFont typeface="Arial" panose="020B0604020202020204" pitchFamily="34" charset="0"/>
              <a:buChar char="•"/>
            </a:pPr>
            <a:r>
              <a:rPr lang="lv-LV" altLang="lv-LV" sz="1600" b="1" dirty="0">
                <a:solidFill>
                  <a:srgbClr val="002060"/>
                </a:solidFill>
                <a:latin typeface="Verdana" panose="020B0604030504040204" pitchFamily="34" charset="0"/>
                <a:ea typeface="Verdana" panose="020B0604030504040204" pitchFamily="34" charset="0"/>
                <a:cs typeface="Verdana" panose="020B0604030504040204" pitchFamily="34" charset="0"/>
              </a:rPr>
              <a:t>nepārvaramās varas apstākļi</a:t>
            </a:r>
          </a:p>
          <a:p>
            <a:pPr marL="800100" lvl="1" indent="-342900" algn="just">
              <a:buFont typeface="Arial" panose="020B0604020202020204" pitchFamily="34" charset="0"/>
              <a:buChar char="•"/>
            </a:pPr>
            <a:r>
              <a:rPr lang="lv-LV" altLang="lv-LV" sz="1600" b="1" dirty="0">
                <a:solidFill>
                  <a:srgbClr val="002060"/>
                </a:solidFill>
                <a:latin typeface="Verdana" panose="020B0604030504040204" pitchFamily="34" charset="0"/>
                <a:ea typeface="Verdana" panose="020B0604030504040204" pitchFamily="34" charset="0"/>
                <a:cs typeface="Verdana" panose="020B0604030504040204" pitchFamily="34" charset="0"/>
              </a:rPr>
              <a:t>Ministru kabinets ir pieņēmis lēmumu par izņēmumu</a:t>
            </a:r>
            <a:endParaRPr lang="lv-LV" altLang="lv-LV" sz="1600" dirty="0">
              <a:solidFill>
                <a:srgbClr val="1A3C74"/>
              </a:solidFill>
            </a:endParaRPr>
          </a:p>
        </p:txBody>
      </p:sp>
    </p:spTree>
    <p:extLst>
      <p:ext uri="{BB962C8B-B14F-4D97-AF65-F5344CB8AC3E}">
        <p14:creationId xmlns:p14="http://schemas.microsoft.com/office/powerpoint/2010/main" val="2346838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47675" y="206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3"/>
          <a:stretch>
            <a:fillRect/>
          </a:stretch>
        </p:blipFill>
        <p:spPr>
          <a:xfrm>
            <a:off x="301943" y="20606"/>
            <a:ext cx="1317024" cy="1621891"/>
          </a:xfrm>
          <a:prstGeom prst="rect">
            <a:avLst/>
          </a:prstGeom>
        </p:spPr>
      </p:pic>
      <p:sp>
        <p:nvSpPr>
          <p:cNvPr id="6" name="TextBox 5"/>
          <p:cNvSpPr txBox="1"/>
          <p:nvPr/>
        </p:nvSpPr>
        <p:spPr>
          <a:xfrm>
            <a:off x="2191005" y="636447"/>
            <a:ext cx="9127032" cy="523220"/>
          </a:xfrm>
          <a:prstGeom prst="rect">
            <a:avLst/>
          </a:prstGeom>
          <a:noFill/>
        </p:spPr>
        <p:txBody>
          <a:bodyPr wrap="square" rtlCol="0">
            <a:spAutoFit/>
          </a:bodyPr>
          <a:lstStyle/>
          <a:p>
            <a:r>
              <a:rPr lang="lv-LV" sz="2800" b="1" dirty="0">
                <a:solidFill>
                  <a:srgbClr val="002060"/>
                </a:solidFill>
                <a:latin typeface="Verdana" panose="020B0604030504040204" pitchFamily="34" charset="0"/>
                <a:ea typeface="Verdana" panose="020B0604030504040204" pitchFamily="34" charset="0"/>
                <a:cs typeface="Verdana" panose="020B0604030504040204" pitchFamily="34" charset="0"/>
              </a:rPr>
              <a:t>Labā prakse, </a:t>
            </a:r>
            <a:r>
              <a:rPr lang="lv-LV" sz="2800" b="1" dirty="0">
                <a:solidFill>
                  <a:srgbClr val="92D050"/>
                </a:solidFill>
                <a:latin typeface="Verdana" panose="020B0604030504040204" pitchFamily="34" charset="0"/>
                <a:ea typeface="Verdana" panose="020B0604030504040204" pitchFamily="34" charset="0"/>
                <a:cs typeface="Verdana" panose="020B0604030504040204" pitchFamily="34" charset="0"/>
              </a:rPr>
              <a:t>plānojot finansējumu </a:t>
            </a:r>
            <a:r>
              <a:rPr lang="lv-LV" sz="2800" b="1" dirty="0">
                <a:solidFill>
                  <a:srgbClr val="002060"/>
                </a:solidFill>
                <a:latin typeface="Verdana" panose="020B0604030504040204" pitchFamily="34" charset="0"/>
                <a:ea typeface="Verdana" panose="020B0604030504040204" pitchFamily="34" charset="0"/>
                <a:cs typeface="Verdana" panose="020B0604030504040204" pitchFamily="34" charset="0"/>
              </a:rPr>
              <a:t>projektā</a:t>
            </a:r>
          </a:p>
        </p:txBody>
      </p:sp>
      <p:sp>
        <p:nvSpPr>
          <p:cNvPr id="3" name="Rectangle 2"/>
          <p:cNvSpPr/>
          <p:nvPr/>
        </p:nvSpPr>
        <p:spPr>
          <a:xfrm>
            <a:off x="1836442" y="1642497"/>
            <a:ext cx="9481595" cy="4093428"/>
          </a:xfrm>
          <a:prstGeom prst="rect">
            <a:avLst/>
          </a:prstGeom>
        </p:spPr>
        <p:txBody>
          <a:bodyPr wrap="square">
            <a:spAutoFit/>
          </a:bodyPr>
          <a:lstStyle/>
          <a:p>
            <a:pPr marL="342900" indent="-342900" algn="just">
              <a:buFont typeface="Arial" panose="020B0604020202020204" pitchFamily="34" charset="0"/>
              <a:buChar char="•"/>
            </a:pP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Paredzēts pietiekams laiks </a:t>
            </a: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iepirkumu izvērtēšanai</a:t>
            </a: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 un iespējamām iepirkuma rezultāta pārsūdzībām</a:t>
            </a:r>
          </a:p>
          <a:p>
            <a:pPr marL="342900" indent="-342900" algn="just">
              <a:buFont typeface="Arial" panose="020B0604020202020204" pitchFamily="34" charset="0"/>
              <a:buChar char="•"/>
            </a:pP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Pienācīgi novērtēts risks, ka darbu veicējs var atteikties no avansa</a:t>
            </a:r>
          </a:p>
          <a:p>
            <a:pPr marL="342900" indent="-342900" algn="just">
              <a:buFont typeface="Arial" panose="020B0604020202020204" pitchFamily="34" charset="0"/>
              <a:buChar char="•"/>
            </a:pP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Novērtēta </a:t>
            </a: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sezonalitātes</a:t>
            </a: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 ietekme gan būvdarbos, gan pakalpojumos (apmācības, atvaļinājumi) </a:t>
            </a:r>
          </a:p>
          <a:p>
            <a:pPr marL="342900" indent="-342900" algn="just">
              <a:buFont typeface="Arial" panose="020B0604020202020204" pitchFamily="34" charset="0"/>
              <a:buChar char="•"/>
            </a:pP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Novērtēta trešo pušu ietekme </a:t>
            </a: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a:t>
            </a: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specifiski saskaņojumi no kompetentām iestādēm vai sertificētiem ekspertiem</a:t>
            </a:r>
          </a:p>
          <a:p>
            <a:pPr marL="342900" indent="-342900" algn="just">
              <a:buFont typeface="Arial" panose="020B0604020202020204" pitchFamily="34" charset="0"/>
              <a:buChar char="•"/>
            </a:pP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Ņemtas vērā </a:t>
            </a: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sadarbības partnera(u) plānotās darbības un finanšu plāni</a:t>
            </a: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4215034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47675" y="206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3"/>
          <a:stretch>
            <a:fillRect/>
          </a:stretch>
        </p:blipFill>
        <p:spPr>
          <a:xfrm>
            <a:off x="301943" y="20606"/>
            <a:ext cx="1317024" cy="1621891"/>
          </a:xfrm>
          <a:prstGeom prst="rect">
            <a:avLst/>
          </a:prstGeom>
        </p:spPr>
      </p:pic>
      <p:sp>
        <p:nvSpPr>
          <p:cNvPr id="6" name="TextBox 5"/>
          <p:cNvSpPr txBox="1"/>
          <p:nvPr/>
        </p:nvSpPr>
        <p:spPr>
          <a:xfrm>
            <a:off x="2181678" y="457529"/>
            <a:ext cx="7606141" cy="954107"/>
          </a:xfrm>
          <a:prstGeom prst="rect">
            <a:avLst/>
          </a:prstGeom>
          <a:noFill/>
        </p:spPr>
        <p:txBody>
          <a:bodyPr wrap="square" rtlCol="0">
            <a:spAutoFit/>
          </a:bodyPr>
          <a:lstStyle/>
          <a:p>
            <a:r>
              <a:rPr lang="lv-LV" sz="2800" b="1" dirty="0">
                <a:solidFill>
                  <a:srgbClr val="92D050"/>
                </a:solidFill>
                <a:latin typeface="Verdana" panose="020B0604030504040204" pitchFamily="34" charset="0"/>
                <a:ea typeface="Verdana" panose="020B0604030504040204" pitchFamily="34" charset="0"/>
                <a:cs typeface="Verdana" panose="020B0604030504040204" pitchFamily="34" charset="0"/>
              </a:rPr>
              <a:t>Aktuālās problēmas un riski </a:t>
            </a:r>
            <a:r>
              <a:rPr lang="lv-LV" sz="2800" b="1" dirty="0">
                <a:solidFill>
                  <a:srgbClr val="002060"/>
                </a:solidFill>
                <a:latin typeface="Verdana" panose="020B0604030504040204" pitchFamily="34" charset="0"/>
                <a:ea typeface="Verdana" panose="020B0604030504040204" pitchFamily="34" charset="0"/>
                <a:cs typeface="Verdana" panose="020B0604030504040204" pitchFamily="34" charset="0"/>
              </a:rPr>
              <a:t>projektu ieviešanā</a:t>
            </a:r>
            <a:endParaRPr lang="lv-LV" sz="2800" b="1" dirty="0">
              <a:solidFill>
                <a:srgbClr val="92D050"/>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p:cNvSpPr/>
          <p:nvPr/>
        </p:nvSpPr>
        <p:spPr>
          <a:xfrm>
            <a:off x="1966881" y="1848559"/>
            <a:ext cx="8492551" cy="3477875"/>
          </a:xfrm>
          <a:prstGeom prst="rect">
            <a:avLst/>
          </a:prstGeom>
        </p:spPr>
        <p:txBody>
          <a:bodyPr wrap="square">
            <a:spAutoFit/>
          </a:bodyPr>
          <a:lstStyle/>
          <a:p>
            <a:pPr marL="342900" indent="-342900">
              <a:buFont typeface="Arial" panose="020B0604020202020204" pitchFamily="34" charset="0"/>
              <a:buChar char="•"/>
            </a:pP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Projektu sagatavošanas un vadības </a:t>
            </a: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kapacitāte</a:t>
            </a:r>
          </a:p>
          <a:p>
            <a:pPr marL="342900" indent="-342900">
              <a:buFont typeface="Arial" panose="020B0604020202020204" pitchFamily="34" charset="0"/>
              <a:buChar char="•"/>
            </a:pP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Atlase</a:t>
            </a: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 ar vairākkārtēju precizēšanu</a:t>
            </a:r>
          </a:p>
          <a:p>
            <a:pPr marL="342900" indent="-342900">
              <a:buFont typeface="Arial" panose="020B0604020202020204" pitchFamily="34" charset="0"/>
              <a:buChar char="•"/>
            </a:pP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Iepirkuma procesa </a:t>
            </a: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plānošana un </a:t>
            </a: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realizēšana</a:t>
            </a:r>
          </a:p>
          <a:p>
            <a:pPr marL="342900" indent="-342900">
              <a:buFont typeface="Arial" panose="020B0604020202020204" pitchFamily="34" charset="0"/>
              <a:buChar char="•"/>
            </a:pP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Konkurences pārkāpumi un interešu konflikti</a:t>
            </a:r>
          </a:p>
          <a:p>
            <a:pPr marL="342900" indent="-342900">
              <a:buFont typeface="Arial" panose="020B0604020202020204" pitchFamily="34" charset="0"/>
              <a:buChar char="•"/>
            </a:pP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Grozījumi </a:t>
            </a: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noslēgtajos iepirkuma </a:t>
            </a: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līgumos</a:t>
            </a:r>
          </a:p>
          <a:p>
            <a:pPr marL="342900" indent="-342900">
              <a:buFont typeface="Arial" panose="020B0604020202020204" pitchFamily="34" charset="0"/>
              <a:buChar char="•"/>
            </a:pP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r>
              <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Projektos plānoto </a:t>
            </a:r>
            <a:r>
              <a:rPr lang="lv-LV" alt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rādītāju sasniegšanas risks</a:t>
            </a:r>
            <a:endParaRPr lang="lv-LV" alt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58402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47675" y="206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3"/>
          <a:stretch>
            <a:fillRect/>
          </a:stretch>
        </p:blipFill>
        <p:spPr>
          <a:xfrm>
            <a:off x="301943" y="20606"/>
            <a:ext cx="1317024" cy="1621891"/>
          </a:xfrm>
          <a:prstGeom prst="rect">
            <a:avLst/>
          </a:prstGeom>
        </p:spPr>
      </p:pic>
      <p:sp>
        <p:nvSpPr>
          <p:cNvPr id="6" name="TextBox 5"/>
          <p:cNvSpPr txBox="1"/>
          <p:nvPr/>
        </p:nvSpPr>
        <p:spPr>
          <a:xfrm>
            <a:off x="2237559" y="497599"/>
            <a:ext cx="7065064" cy="954107"/>
          </a:xfrm>
          <a:prstGeom prst="rect">
            <a:avLst/>
          </a:prstGeom>
          <a:noFill/>
        </p:spPr>
        <p:txBody>
          <a:bodyPr wrap="square" rtlCol="0">
            <a:spAutoFit/>
          </a:bodyPr>
          <a:lstStyle/>
          <a:p>
            <a:r>
              <a:rPr lang="lv-LV" sz="2800" b="1" dirty="0">
                <a:solidFill>
                  <a:srgbClr val="002060"/>
                </a:solidFill>
                <a:latin typeface="Verdana" panose="020B0604030504040204" pitchFamily="34" charset="0"/>
                <a:ea typeface="Verdana" panose="020B0604030504040204" pitchFamily="34" charset="0"/>
                <a:cs typeface="Verdana" panose="020B0604030504040204" pitchFamily="34" charset="0"/>
              </a:rPr>
              <a:t>Pastāvīgs CFLA </a:t>
            </a:r>
            <a:r>
              <a:rPr lang="lv-LV" sz="2800" b="1" dirty="0">
                <a:solidFill>
                  <a:srgbClr val="92D050"/>
                </a:solidFill>
                <a:latin typeface="Verdana" panose="020B0604030504040204" pitchFamily="34" charset="0"/>
                <a:ea typeface="Verdana" panose="020B0604030504040204" pitchFamily="34" charset="0"/>
                <a:cs typeface="Verdana" panose="020B0604030504040204" pitchFamily="34" charset="0"/>
              </a:rPr>
              <a:t>atbalsts un sadarbība</a:t>
            </a:r>
          </a:p>
        </p:txBody>
      </p:sp>
      <p:sp>
        <p:nvSpPr>
          <p:cNvPr id="9" name="Text Placeholder 8"/>
          <p:cNvSpPr>
            <a:spLocks noGrp="1"/>
          </p:cNvSpPr>
          <p:nvPr>
            <p:ph type="body" sz="half" idx="2"/>
          </p:nvPr>
        </p:nvSpPr>
        <p:spPr>
          <a:xfrm>
            <a:off x="1945632" y="1790278"/>
            <a:ext cx="8831319" cy="3603758"/>
          </a:xfrm>
        </p:spPr>
        <p:txBody>
          <a:bodyPr>
            <a:noAutofit/>
          </a:bodyPr>
          <a:lstStyle/>
          <a:p>
            <a:pPr marL="342900" indent="-342900">
              <a:lnSpc>
                <a:spcPct val="100000"/>
              </a:lnSpc>
              <a:spcBef>
                <a:spcPts val="0"/>
              </a:spcBef>
              <a:buFont typeface="Arial" panose="020B0604020202020204" pitchFamily="34" charset="0"/>
              <a:buChar char="•"/>
            </a:pPr>
            <a:r>
              <a:rPr 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Konsultācijas</a:t>
            </a:r>
            <a:r>
              <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 atlases laikā (bez ierobežojuma)</a:t>
            </a:r>
          </a:p>
          <a:p>
            <a:pPr marL="342900" indent="-342900">
              <a:lnSpc>
                <a:spcPct val="100000"/>
              </a:lnSpc>
              <a:spcBef>
                <a:spcPts val="0"/>
              </a:spcBef>
              <a:buFont typeface="Arial" panose="020B0604020202020204" pitchFamily="34" charset="0"/>
              <a:buChar char="•"/>
            </a:pPr>
            <a:endPar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ct val="100000"/>
              </a:lnSpc>
              <a:spcBef>
                <a:spcPts val="0"/>
              </a:spcBef>
              <a:buFont typeface="Arial" panose="020B0604020202020204" pitchFamily="34" charset="0"/>
              <a:buChar char="•"/>
            </a:pPr>
            <a:r>
              <a:rPr 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Finansiāli</a:t>
            </a:r>
            <a:r>
              <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 – avansi pret 6 mēnešu atmaksu</a:t>
            </a:r>
          </a:p>
          <a:p>
            <a:pPr marL="342900" indent="-342900">
              <a:lnSpc>
                <a:spcPct val="100000"/>
              </a:lnSpc>
              <a:spcBef>
                <a:spcPts val="0"/>
              </a:spcBef>
              <a:buFont typeface="Arial" panose="020B0604020202020204" pitchFamily="34" charset="0"/>
              <a:buChar char="•"/>
            </a:pPr>
            <a:endPar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ct val="100000"/>
              </a:lnSpc>
              <a:spcBef>
                <a:spcPts val="0"/>
              </a:spcBef>
              <a:buFont typeface="Arial" panose="020B0604020202020204" pitchFamily="34" charset="0"/>
              <a:buChar char="•"/>
            </a:pPr>
            <a:r>
              <a:rPr 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Projekta vadības </a:t>
            </a:r>
            <a:r>
              <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izmaksas </a:t>
            </a:r>
          </a:p>
          <a:p>
            <a:pPr marL="342900" indent="-342900">
              <a:lnSpc>
                <a:spcPct val="100000"/>
              </a:lnSpc>
              <a:spcBef>
                <a:spcPts val="0"/>
              </a:spcBef>
              <a:buFont typeface="Arial" panose="020B0604020202020204" pitchFamily="34" charset="0"/>
              <a:buChar char="•"/>
            </a:pPr>
            <a:endPar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ct val="100000"/>
              </a:lnSpc>
              <a:spcBef>
                <a:spcPts val="0"/>
              </a:spcBef>
              <a:buFont typeface="Arial" panose="020B0604020202020204" pitchFamily="34" charset="0"/>
              <a:buChar char="•"/>
            </a:pPr>
            <a:r>
              <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IUB un aģentūras atbalsts - </a:t>
            </a:r>
            <a:r>
              <a:rPr 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iepirkuma pirms-pārbaudes</a:t>
            </a:r>
          </a:p>
          <a:p>
            <a:pPr marL="342900" indent="-342900">
              <a:lnSpc>
                <a:spcPct val="100000"/>
              </a:lnSpc>
              <a:spcBef>
                <a:spcPts val="0"/>
              </a:spcBef>
              <a:buFont typeface="Arial" panose="020B0604020202020204" pitchFamily="34" charset="0"/>
              <a:buChar char="•"/>
            </a:pPr>
            <a:endParaRPr 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ct val="100000"/>
              </a:lnSpc>
              <a:spcBef>
                <a:spcPts val="0"/>
              </a:spcBef>
              <a:buFont typeface="Arial" panose="020B0604020202020204" pitchFamily="34" charset="0"/>
              <a:buChar char="•"/>
            </a:pPr>
            <a:r>
              <a:rPr 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Individuālas konsultācijas </a:t>
            </a:r>
            <a:r>
              <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ieviešanas laikā</a:t>
            </a:r>
          </a:p>
          <a:p>
            <a:pPr marL="342900" indent="-342900">
              <a:lnSpc>
                <a:spcPct val="100000"/>
              </a:lnSpc>
              <a:spcBef>
                <a:spcPts val="0"/>
              </a:spcBef>
              <a:buFont typeface="Arial" panose="020B0604020202020204" pitchFamily="34" charset="0"/>
              <a:buChar char="•"/>
            </a:pPr>
            <a:endPar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ct val="100000"/>
              </a:lnSpc>
              <a:spcBef>
                <a:spcPts val="0"/>
              </a:spcBef>
              <a:buFont typeface="Arial" panose="020B0604020202020204" pitchFamily="34" charset="0"/>
              <a:buChar char="•"/>
            </a:pPr>
            <a:r>
              <a:rPr lang="lv-LV" sz="2000" b="1" dirty="0">
                <a:solidFill>
                  <a:srgbClr val="002060"/>
                </a:solidFill>
                <a:latin typeface="Verdana" panose="020B0604030504040204" pitchFamily="34" charset="0"/>
                <a:ea typeface="Verdana" panose="020B0604030504040204" pitchFamily="34" charset="0"/>
                <a:cs typeface="Verdana" panose="020B0604030504040204" pitchFamily="34" charset="0"/>
              </a:rPr>
              <a:t>ES fondu projektu e-vides </a:t>
            </a:r>
            <a:r>
              <a:rPr lang="lv-LV" sz="2000" dirty="0">
                <a:solidFill>
                  <a:srgbClr val="002060"/>
                </a:solidFill>
                <a:latin typeface="Verdana" panose="020B0604030504040204" pitchFamily="34" charset="0"/>
                <a:ea typeface="Verdana" panose="020B0604030504040204" pitchFamily="34" charset="0"/>
                <a:cs typeface="Verdana" panose="020B0604030504040204" pitchFamily="34" charset="0"/>
              </a:rPr>
              <a:t>(KPVIS) iespējas </a:t>
            </a:r>
          </a:p>
        </p:txBody>
      </p:sp>
    </p:spTree>
    <p:extLst>
      <p:ext uri="{BB962C8B-B14F-4D97-AF65-F5344CB8AC3E}">
        <p14:creationId xmlns:p14="http://schemas.microsoft.com/office/powerpoint/2010/main" val="3958061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47675" y="206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3"/>
          <a:stretch>
            <a:fillRect/>
          </a:stretch>
        </p:blipFill>
        <p:spPr>
          <a:xfrm>
            <a:off x="301943" y="20606"/>
            <a:ext cx="1317024" cy="1621891"/>
          </a:xfrm>
          <a:prstGeom prst="rect">
            <a:avLst/>
          </a:prstGeom>
        </p:spPr>
      </p:pic>
      <p:sp>
        <p:nvSpPr>
          <p:cNvPr id="6" name="TextBox 5"/>
          <p:cNvSpPr txBox="1"/>
          <p:nvPr/>
        </p:nvSpPr>
        <p:spPr>
          <a:xfrm>
            <a:off x="2286581" y="471359"/>
            <a:ext cx="2007872" cy="523220"/>
          </a:xfrm>
          <a:prstGeom prst="rect">
            <a:avLst/>
          </a:prstGeom>
          <a:noFill/>
        </p:spPr>
        <p:txBody>
          <a:bodyPr wrap="square" rtlCol="0">
            <a:spAutoFit/>
          </a:bodyPr>
          <a:lstStyle/>
          <a:p>
            <a:r>
              <a:rPr lang="lv-LV" sz="2800" b="1" dirty="0">
                <a:solidFill>
                  <a:srgbClr val="92D050"/>
                </a:solidFill>
                <a:latin typeface="Verdana" panose="020B0604030504040204" pitchFamily="34" charset="0"/>
                <a:ea typeface="Verdana" panose="020B0604030504040204" pitchFamily="34" charset="0"/>
                <a:cs typeface="Verdana" panose="020B0604030504040204" pitchFamily="34" charset="0"/>
              </a:rPr>
              <a:t>Uzziņai</a:t>
            </a:r>
          </a:p>
        </p:txBody>
      </p:sp>
      <p:sp>
        <p:nvSpPr>
          <p:cNvPr id="19" name="TextBox 18"/>
          <p:cNvSpPr txBox="1"/>
          <p:nvPr/>
        </p:nvSpPr>
        <p:spPr>
          <a:xfrm>
            <a:off x="1775832" y="3823622"/>
            <a:ext cx="2377129" cy="830997"/>
          </a:xfrm>
          <a:prstGeom prst="rect">
            <a:avLst/>
          </a:prstGeom>
          <a:noFill/>
        </p:spPr>
        <p:txBody>
          <a:bodyPr wrap="square" rtlCol="0">
            <a:spAutoFit/>
          </a:bodyPr>
          <a:lstStyle/>
          <a:p>
            <a:pPr algn="r"/>
            <a:r>
              <a:rPr lang="lv-LV" sz="1600" i="1" dirty="0">
                <a:solidFill>
                  <a:srgbClr val="002060"/>
                </a:solidFill>
                <a:latin typeface="Verdana" panose="020B0604030504040204" pitchFamily="34" charset="0"/>
                <a:ea typeface="Verdana" panose="020B0604030504040204" pitchFamily="34" charset="0"/>
                <a:cs typeface="Verdana" panose="020B0604030504040204" pitchFamily="34" charset="0"/>
              </a:rPr>
              <a:t>skaidrojumi par līgumu un tā grozījumiem</a:t>
            </a:r>
          </a:p>
        </p:txBody>
      </p:sp>
      <p:sp>
        <p:nvSpPr>
          <p:cNvPr id="20" name="TextBox 19"/>
          <p:cNvSpPr txBox="1"/>
          <p:nvPr/>
        </p:nvSpPr>
        <p:spPr>
          <a:xfrm>
            <a:off x="6895412" y="3823622"/>
            <a:ext cx="1888220" cy="830997"/>
          </a:xfrm>
          <a:prstGeom prst="rect">
            <a:avLst/>
          </a:prstGeom>
          <a:noFill/>
        </p:spPr>
        <p:txBody>
          <a:bodyPr wrap="square" rtlCol="0">
            <a:spAutoFit/>
          </a:bodyPr>
          <a:lstStyle/>
          <a:p>
            <a:pPr algn="just"/>
            <a:r>
              <a:rPr lang="lv-LV" sz="1600" i="1" dirty="0">
                <a:solidFill>
                  <a:srgbClr val="002060"/>
                </a:solidFill>
                <a:latin typeface="Verdana" panose="020B0604030504040204" pitchFamily="34" charset="0"/>
                <a:ea typeface="Verdana" panose="020B0604030504040204" pitchFamily="34" charset="0"/>
                <a:cs typeface="Verdana" panose="020B0604030504040204" pitchFamily="34" charset="0"/>
              </a:rPr>
              <a:t>skaidrojumi par PIMPIG sagatavošanu</a:t>
            </a:r>
          </a:p>
        </p:txBody>
      </p:sp>
      <p:grpSp>
        <p:nvGrpSpPr>
          <p:cNvPr id="21" name="Group 20"/>
          <p:cNvGrpSpPr/>
          <p:nvPr/>
        </p:nvGrpSpPr>
        <p:grpSpPr>
          <a:xfrm>
            <a:off x="4166796" y="1418805"/>
            <a:ext cx="2743245" cy="3364302"/>
            <a:chOff x="4461629" y="3485455"/>
            <a:chExt cx="1914525" cy="2685413"/>
          </a:xfrm>
        </p:grpSpPr>
        <p:sp>
          <p:nvSpPr>
            <p:cNvPr id="22" name="TextBox 21"/>
            <p:cNvSpPr txBox="1"/>
            <p:nvPr/>
          </p:nvSpPr>
          <p:spPr>
            <a:xfrm>
              <a:off x="4707042" y="3485455"/>
              <a:ext cx="1395883" cy="294804"/>
            </a:xfrm>
            <a:prstGeom prst="rect">
              <a:avLst/>
            </a:prstGeom>
            <a:noFill/>
          </p:spPr>
          <p:txBody>
            <a:bodyPr wrap="square" rtlCol="0">
              <a:spAutoFit/>
            </a:bodyPr>
            <a:lstStyle/>
            <a:p>
              <a:r>
                <a:rPr lang="lv-LV" dirty="0">
                  <a:latin typeface="Verdana" panose="020B0604030504040204" pitchFamily="34" charset="0"/>
                  <a:ea typeface="Verdana" panose="020B0604030504040204" pitchFamily="34" charset="0"/>
                  <a:cs typeface="Verdana" panose="020B0604030504040204" pitchFamily="34" charset="0"/>
                  <a:hlinkClick r:id="rId4"/>
                </a:rPr>
                <a:t>www.cfla.gov.lv</a:t>
              </a:r>
              <a:r>
                <a:rPr lang="lv-LV" dirty="0">
                  <a:latin typeface="Lucida Handwriting" panose="03010101010101010101" pitchFamily="66" charset="0"/>
                </a:rPr>
                <a:t> </a:t>
              </a:r>
            </a:p>
          </p:txBody>
        </p:sp>
        <p:pic>
          <p:nvPicPr>
            <p:cNvPr id="23" name="Picture 22"/>
            <p:cNvPicPr>
              <a:picLocks noChangeAspect="1"/>
            </p:cNvPicPr>
            <p:nvPr/>
          </p:nvPicPr>
          <p:blipFill rotWithShape="1">
            <a:blip r:embed="rId5"/>
            <a:srcRect t="11034" b="33208"/>
            <a:stretch/>
          </p:blipFill>
          <p:spPr>
            <a:xfrm>
              <a:off x="4721799" y="4109978"/>
              <a:ext cx="1381125" cy="382386"/>
            </a:xfrm>
            <a:prstGeom prst="rect">
              <a:avLst/>
            </a:prstGeom>
          </p:spPr>
        </p:pic>
        <p:pic>
          <p:nvPicPr>
            <p:cNvPr id="24" name="Picture 23">
              <a:hlinkClick r:id="rId6"/>
            </p:cNvPr>
            <p:cNvPicPr>
              <a:picLocks noChangeAspect="1"/>
            </p:cNvPicPr>
            <p:nvPr/>
          </p:nvPicPr>
          <p:blipFill>
            <a:blip r:embed="rId7"/>
            <a:stretch>
              <a:fillRect/>
            </a:stretch>
          </p:blipFill>
          <p:spPr>
            <a:xfrm>
              <a:off x="4461629" y="4796745"/>
              <a:ext cx="1914525" cy="323850"/>
            </a:xfrm>
            <a:prstGeom prst="rect">
              <a:avLst/>
            </a:prstGeom>
          </p:spPr>
        </p:pic>
        <p:sp>
          <p:nvSpPr>
            <p:cNvPr id="25" name="Right Arrow 24"/>
            <p:cNvSpPr/>
            <p:nvPr/>
          </p:nvSpPr>
          <p:spPr>
            <a:xfrm rot="5400000">
              <a:off x="5295973" y="3847726"/>
              <a:ext cx="262466" cy="220125"/>
            </a:xfrm>
            <a:prstGeom prst="rightArrow">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26" name="Picture 25"/>
            <p:cNvPicPr>
              <a:picLocks noChangeAspect="1"/>
            </p:cNvPicPr>
            <p:nvPr/>
          </p:nvPicPr>
          <p:blipFill>
            <a:blip r:embed="rId8"/>
            <a:stretch>
              <a:fillRect/>
            </a:stretch>
          </p:blipFill>
          <p:spPr>
            <a:xfrm>
              <a:off x="4461629" y="5389818"/>
              <a:ext cx="762000" cy="781050"/>
            </a:xfrm>
            <a:prstGeom prst="rect">
              <a:avLst/>
            </a:prstGeom>
          </p:spPr>
        </p:pic>
        <p:pic>
          <p:nvPicPr>
            <p:cNvPr id="27" name="Picture 26"/>
            <p:cNvPicPr>
              <a:picLocks noChangeAspect="1"/>
            </p:cNvPicPr>
            <p:nvPr/>
          </p:nvPicPr>
          <p:blipFill>
            <a:blip r:embed="rId9"/>
            <a:stretch>
              <a:fillRect/>
            </a:stretch>
          </p:blipFill>
          <p:spPr>
            <a:xfrm>
              <a:off x="5537269" y="5389818"/>
              <a:ext cx="828675" cy="771525"/>
            </a:xfrm>
            <a:prstGeom prst="rect">
              <a:avLst/>
            </a:prstGeom>
          </p:spPr>
        </p:pic>
        <p:sp>
          <p:nvSpPr>
            <p:cNvPr id="28" name="Right Arrow 27"/>
            <p:cNvSpPr/>
            <p:nvPr/>
          </p:nvSpPr>
          <p:spPr>
            <a:xfrm rot="5400000">
              <a:off x="4716079" y="5156577"/>
              <a:ext cx="262466" cy="220125"/>
            </a:xfrm>
            <a:prstGeom prst="rightArrow">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9" name="Right Arrow 28"/>
            <p:cNvSpPr/>
            <p:nvPr/>
          </p:nvSpPr>
          <p:spPr>
            <a:xfrm rot="5400000">
              <a:off x="5295973" y="4540639"/>
              <a:ext cx="262466" cy="220125"/>
            </a:xfrm>
            <a:prstGeom prst="rightArrow">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30" name="Right Arrow 29"/>
            <p:cNvSpPr/>
            <p:nvPr/>
          </p:nvSpPr>
          <p:spPr>
            <a:xfrm rot="5400000">
              <a:off x="5820372" y="5141766"/>
              <a:ext cx="262466" cy="220125"/>
            </a:xfrm>
            <a:prstGeom prst="rightArrow">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
        <p:nvSpPr>
          <p:cNvPr id="31" name="Rectangle 30"/>
          <p:cNvSpPr/>
          <p:nvPr/>
        </p:nvSpPr>
        <p:spPr>
          <a:xfrm>
            <a:off x="2286581" y="1265466"/>
            <a:ext cx="6820677" cy="3517641"/>
          </a:xfrm>
          <a:prstGeom prst="rect">
            <a:avLst/>
          </a:prstGeom>
          <a:no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472198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E5F201D-14F9-4CB5-A62D-9C49612586DD}"/>
              </a:ext>
            </a:extLst>
          </p:cNvPr>
          <p:cNvGraphicFramePr>
            <a:graphicFrameLocks noGrp="1"/>
          </p:cNvGraphicFramePr>
          <p:nvPr>
            <p:extLst>
              <p:ext uri="{D42A27DB-BD31-4B8C-83A1-F6EECF244321}">
                <p14:modId xmlns:p14="http://schemas.microsoft.com/office/powerpoint/2010/main" val="2069017436"/>
              </p:ext>
            </p:extLst>
          </p:nvPr>
        </p:nvGraphicFramePr>
        <p:xfrm>
          <a:off x="2032000" y="1459263"/>
          <a:ext cx="8469745" cy="4846320"/>
        </p:xfrm>
        <a:graphic>
          <a:graphicData uri="http://schemas.openxmlformats.org/drawingml/2006/table">
            <a:tbl>
              <a:tblPr firstRow="1" bandRow="1">
                <a:tableStyleId>{5C22544A-7EE6-4342-B048-85BDC9FD1C3A}</a:tableStyleId>
              </a:tblPr>
              <a:tblGrid>
                <a:gridCol w="2382982">
                  <a:extLst>
                    <a:ext uri="{9D8B030D-6E8A-4147-A177-3AD203B41FA5}">
                      <a16:colId xmlns:a16="http://schemas.microsoft.com/office/drawing/2014/main" val="2502585116"/>
                    </a:ext>
                  </a:extLst>
                </a:gridCol>
                <a:gridCol w="6086763">
                  <a:extLst>
                    <a:ext uri="{9D8B030D-6E8A-4147-A177-3AD203B41FA5}">
                      <a16:colId xmlns:a16="http://schemas.microsoft.com/office/drawing/2014/main" val="770261756"/>
                    </a:ext>
                  </a:extLst>
                </a:gridCol>
              </a:tblGrid>
              <a:tr h="7195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600" b="1" kern="1200" dirty="0">
                          <a:solidFill>
                            <a:srgbClr val="002060"/>
                          </a:solidFill>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MKN 784</a:t>
                      </a:r>
                      <a:r>
                        <a:rPr lang="lv-LV" sz="1600" b="1" kern="1200" dirty="0">
                          <a:solidFill>
                            <a:srgbClr val="002060"/>
                          </a:solidFill>
                          <a:latin typeface="Verdana" panose="020B0604030504040204" pitchFamily="34" charset="0"/>
                          <a:ea typeface="Verdana" panose="020B0604030504040204" pitchFamily="34" charset="0"/>
                        </a:rPr>
                        <a:t> </a:t>
                      </a:r>
                    </a:p>
                    <a:p>
                      <a:endParaRPr lang="lv-LV"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400" b="0" kern="1200" dirty="0">
                          <a:solidFill>
                            <a:srgbClr val="002060"/>
                          </a:solidFill>
                          <a:latin typeface="Verdana" panose="020B0604030504040204" pitchFamily="34" charset="0"/>
                          <a:ea typeface="Verdana" panose="020B0604030504040204" pitchFamily="34" charset="0"/>
                          <a:cs typeface="+mn-cs"/>
                        </a:rPr>
                        <a:t>Noteikumi nosaka kārtību, kādā ES fondu vadībā iesaistītās institūcijas nodrošina plānošanas dokumentu sagatavošanu un šo fondu ieviešanu, tai skaitā finanšu disciplīnas pasākumu piemērošanu.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698253"/>
                  </a:ext>
                </a:extLst>
              </a:tr>
              <a:tr h="4353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600" b="1" kern="1200" dirty="0">
                          <a:solidFill>
                            <a:srgbClr val="002060"/>
                          </a:solidFill>
                          <a:latin typeface="Verdana" panose="020B0604030504040204" pitchFamily="34" charset="0"/>
                          <a:ea typeface="Verdana" panose="020B0604030504040204" pitchFamily="34" charset="0"/>
                          <a:cs typeface="+mn-cs"/>
                          <a:hlinkClick r:id="rId4">
                            <a:extLst>
                              <a:ext uri="{A12FA001-AC4F-418D-AE19-62706E023703}">
                                <ahyp:hlinkClr xmlns:ahyp="http://schemas.microsoft.com/office/drawing/2018/hyperlinkcolor" val="tx"/>
                              </a:ext>
                            </a:extLst>
                          </a:hlinkClick>
                        </a:rPr>
                        <a:t>MKN 382 anotācija</a:t>
                      </a:r>
                      <a:r>
                        <a:rPr lang="lv-LV" sz="1600" b="1" kern="1200" dirty="0">
                          <a:solidFill>
                            <a:srgbClr val="002060"/>
                          </a:solidFill>
                          <a:latin typeface="Verdana" panose="020B0604030504040204" pitchFamily="34" charset="0"/>
                          <a:ea typeface="Verdana" panose="020B0604030504040204" pitchFamily="34" charset="0"/>
                          <a:cs typeface="+mn-cs"/>
                        </a:rPr>
                        <a:t> </a:t>
                      </a:r>
                    </a:p>
                    <a:p>
                      <a:endParaRPr lang="lv-LV"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400" b="0" kern="1200" dirty="0">
                          <a:solidFill>
                            <a:srgbClr val="002060"/>
                          </a:solidFill>
                          <a:latin typeface="Verdana" panose="020B0604030504040204" pitchFamily="34" charset="0"/>
                          <a:ea typeface="Verdana" panose="020B0604030504040204" pitchFamily="34" charset="0"/>
                          <a:cs typeface="+mn-cs"/>
                        </a:rPr>
                        <a:t>Anotācija sniedz vispārīgu informāciju un skaidrojumus par termiņa pagarinājumiem līdz/virs 6 mēnešiem (no 5.lpp), par gada plāna samazinājumu virs 25% (no 7.lpp.), par izņēmuma gadījumu piemērošanu, t.sk. minēti vairāki piemēri (no 8.lpp.), par informācijas iesniegšanas kārtību MK, ja jautājuma virzība nav steidzama (no 11.lpp.), par informācijas iesniegšanas kārtību MK, ja jautājuma virzība ir steidzama (no 12.lpp.).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0578692"/>
                  </a:ext>
                </a:extLst>
              </a:tr>
              <a:tr h="4353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600" b="1" kern="1200" dirty="0">
                          <a:solidFill>
                            <a:srgbClr val="002060"/>
                          </a:solidFill>
                          <a:latin typeface="Verdana" panose="020B0604030504040204" pitchFamily="34" charset="0"/>
                          <a:ea typeface="Verdana" panose="020B0604030504040204" pitchFamily="34" charset="0"/>
                          <a:cs typeface="+mn-cs"/>
                          <a:hlinkClick r:id="rId5">
                            <a:extLst>
                              <a:ext uri="{A12FA001-AC4F-418D-AE19-62706E023703}">
                                <ahyp:hlinkClr xmlns:ahyp="http://schemas.microsoft.com/office/drawing/2018/hyperlinkcolor" val="tx"/>
                              </a:ext>
                            </a:extLst>
                          </a:hlinkClick>
                        </a:rPr>
                        <a:t>Pusgada ziņojums</a:t>
                      </a:r>
                      <a:r>
                        <a:rPr lang="lv-LV" sz="1600" b="1" kern="1200" dirty="0">
                          <a:solidFill>
                            <a:srgbClr val="002060"/>
                          </a:solidFill>
                          <a:latin typeface="Verdana" panose="020B0604030504040204" pitchFamily="34" charset="0"/>
                          <a:ea typeface="Verdana" panose="020B0604030504040204" pitchFamily="34" charset="0"/>
                          <a:cs typeface="+mn-cs"/>
                        </a:rPr>
                        <a:t> </a:t>
                      </a:r>
                    </a:p>
                    <a:p>
                      <a:endParaRPr lang="lv-LV"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lv-LV" sz="1400" b="0" kern="1200" dirty="0">
                          <a:solidFill>
                            <a:srgbClr val="002060"/>
                          </a:solidFill>
                          <a:latin typeface="Verdana" panose="020B0604030504040204" pitchFamily="34" charset="0"/>
                          <a:ea typeface="Verdana" panose="020B0604030504040204" pitchFamily="34" charset="0"/>
                          <a:cs typeface="+mn-cs"/>
                        </a:rPr>
                        <a:t>Lai sasniegtu finanšu disciplīnas mērķi saprātīgā un efektīvā veidā, CFLA, saskaņojot pieeju ar Vadošo iestādi, praksē līdzīgos gadījumos piemēro MK noteikumu Nr. 784 51.</a:t>
                      </a:r>
                      <a:r>
                        <a:rPr lang="lv-LV" sz="1400" b="0" kern="1200" baseline="30000" dirty="0">
                          <a:solidFill>
                            <a:srgbClr val="002060"/>
                          </a:solidFill>
                          <a:latin typeface="Verdana" panose="020B0604030504040204" pitchFamily="34" charset="0"/>
                          <a:ea typeface="Verdana" panose="020B0604030504040204" pitchFamily="34" charset="0"/>
                          <a:cs typeface="+mn-cs"/>
                        </a:rPr>
                        <a:t>4</a:t>
                      </a:r>
                      <a:r>
                        <a:rPr lang="lv-LV" sz="1400" b="0" kern="1200" dirty="0">
                          <a:solidFill>
                            <a:srgbClr val="002060"/>
                          </a:solidFill>
                          <a:latin typeface="Verdana" panose="020B0604030504040204" pitchFamily="34" charset="0"/>
                          <a:ea typeface="Verdana" panose="020B0604030504040204" pitchFamily="34" charset="0"/>
                          <a:cs typeface="+mn-cs"/>
                        </a:rPr>
                        <a:t> punkta paplašinātu interpretāciju (no 26.lpp).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7608570"/>
                  </a:ext>
                </a:extLst>
              </a:tr>
              <a:tr h="2856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600" b="1" kern="1200" dirty="0">
                          <a:solidFill>
                            <a:srgbClr val="002060"/>
                          </a:solidFill>
                          <a:latin typeface="Verdana" panose="020B0604030504040204" pitchFamily="34" charset="0"/>
                          <a:ea typeface="Verdana" panose="020B0604030504040204" pitchFamily="34" charset="0"/>
                          <a:cs typeface="+mn-cs"/>
                          <a:hlinkClick r:id="rId6">
                            <a:extLst>
                              <a:ext uri="{A12FA001-AC4F-418D-AE19-62706E023703}">
                                <ahyp:hlinkClr xmlns:ahyp="http://schemas.microsoft.com/office/drawing/2018/hyperlinkcolor" val="tx"/>
                              </a:ext>
                            </a:extLst>
                          </a:hlinkClick>
                        </a:rPr>
                        <a:t>Ziņojums Covid-19</a:t>
                      </a:r>
                      <a:r>
                        <a:rPr lang="lv-LV" sz="1600" b="1" kern="1200" dirty="0">
                          <a:solidFill>
                            <a:srgbClr val="002060"/>
                          </a:solidFill>
                          <a:latin typeface="Verdana" panose="020B0604030504040204" pitchFamily="34" charset="0"/>
                          <a:ea typeface="Verdana" panose="020B0604030504040204" pitchFamily="34" charset="0"/>
                          <a:cs typeface="+mn-cs"/>
                        </a:rPr>
                        <a:t> </a:t>
                      </a:r>
                    </a:p>
                    <a:p>
                      <a:endParaRPr lang="lv-LV"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400" b="0" kern="1200" dirty="0">
                          <a:solidFill>
                            <a:srgbClr val="002060"/>
                          </a:solidFill>
                          <a:latin typeface="Verdana" panose="020B0604030504040204" pitchFamily="34" charset="0"/>
                          <a:ea typeface="Verdana" panose="020B0604030504040204" pitchFamily="34" charset="0"/>
                          <a:cs typeface="+mn-cs"/>
                        </a:rPr>
                        <a:t>Ziņojuma protokolā CFLA kā sadarbības iestādei noteiktas tiesības: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lv-LV" sz="1400" b="0" kern="1200" dirty="0">
                          <a:solidFill>
                            <a:srgbClr val="002060"/>
                          </a:solidFill>
                          <a:latin typeface="Verdana" panose="020B0604030504040204" pitchFamily="34" charset="0"/>
                          <a:ea typeface="Verdana" panose="020B0604030504040204" pitchFamily="34" charset="0"/>
                          <a:cs typeface="+mn-cs"/>
                        </a:rPr>
                        <a:t>atzīt par attiecināmiem izdevumus, par kuriem FS var pierādīt tiešu Covid-19 ietekmi;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lv-LV" sz="1400" b="0" kern="1200" dirty="0">
                          <a:solidFill>
                            <a:srgbClr val="002060"/>
                          </a:solidFill>
                          <a:latin typeface="Verdana" panose="020B0604030504040204" pitchFamily="34" charset="0"/>
                          <a:ea typeface="Verdana" panose="020B0604030504040204" pitchFamily="34" charset="0"/>
                          <a:cs typeface="+mn-cs"/>
                        </a:rPr>
                        <a:t>Covid-19 ietekmi uzskatīt par nepārvaramas varas apstākļiem, piemērojot MK noteikumu Nr. 784 51.</a:t>
                      </a:r>
                      <a:r>
                        <a:rPr lang="lv-LV" sz="1400" b="0" kern="1200" baseline="30000" dirty="0">
                          <a:solidFill>
                            <a:srgbClr val="002060"/>
                          </a:solidFill>
                          <a:latin typeface="Verdana" panose="020B0604030504040204" pitchFamily="34" charset="0"/>
                          <a:ea typeface="Verdana" panose="020B0604030504040204" pitchFamily="34" charset="0"/>
                          <a:cs typeface="+mn-cs"/>
                        </a:rPr>
                        <a:t>4</a:t>
                      </a:r>
                      <a:r>
                        <a:rPr lang="lv-LV" sz="1400" b="0" kern="1200" dirty="0">
                          <a:solidFill>
                            <a:srgbClr val="002060"/>
                          </a:solidFill>
                          <a:latin typeface="Verdana" panose="020B0604030504040204" pitchFamily="34" charset="0"/>
                          <a:ea typeface="Verdana" panose="020B0604030504040204" pitchFamily="34" charset="0"/>
                          <a:cs typeface="+mn-cs"/>
                        </a:rPr>
                        <a:t> 6. apakšpunktu.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6354138"/>
                  </a:ext>
                </a:extLst>
              </a:tr>
            </a:tbl>
          </a:graphicData>
        </a:graphic>
      </p:graphicFrame>
      <p:sp>
        <p:nvSpPr>
          <p:cNvPr id="6" name="TextBox 5">
            <a:extLst>
              <a:ext uri="{FF2B5EF4-FFF2-40B4-BE49-F238E27FC236}">
                <a16:creationId xmlns:a16="http://schemas.microsoft.com/office/drawing/2014/main" id="{07A1476C-C1F6-49A8-BE19-E221028C6FAC}"/>
              </a:ext>
            </a:extLst>
          </p:cNvPr>
          <p:cNvSpPr txBox="1"/>
          <p:nvPr/>
        </p:nvSpPr>
        <p:spPr>
          <a:xfrm>
            <a:off x="1948873" y="439699"/>
            <a:ext cx="2007872" cy="523220"/>
          </a:xfrm>
          <a:prstGeom prst="rect">
            <a:avLst/>
          </a:prstGeom>
          <a:noFill/>
        </p:spPr>
        <p:txBody>
          <a:bodyPr wrap="square" rtlCol="0">
            <a:spAutoFit/>
          </a:bodyPr>
          <a:lstStyle/>
          <a:p>
            <a:r>
              <a:rPr lang="lv-LV" sz="2800" b="1" dirty="0">
                <a:solidFill>
                  <a:srgbClr val="92D050"/>
                </a:solidFill>
                <a:latin typeface="Verdana" panose="020B0604030504040204" pitchFamily="34" charset="0"/>
                <a:ea typeface="Verdana" panose="020B0604030504040204" pitchFamily="34" charset="0"/>
                <a:cs typeface="Verdana" panose="020B0604030504040204" pitchFamily="34" charset="0"/>
              </a:rPr>
              <a:t>Uzziņai</a:t>
            </a:r>
          </a:p>
        </p:txBody>
      </p:sp>
      <p:sp>
        <p:nvSpPr>
          <p:cNvPr id="9" name="TextBox 8">
            <a:extLst>
              <a:ext uri="{FF2B5EF4-FFF2-40B4-BE49-F238E27FC236}">
                <a16:creationId xmlns:a16="http://schemas.microsoft.com/office/drawing/2014/main" id="{B71ACA9E-8A3E-48A1-A48C-0603BAC70EB9}"/>
              </a:ext>
            </a:extLst>
          </p:cNvPr>
          <p:cNvSpPr txBox="1"/>
          <p:nvPr/>
        </p:nvSpPr>
        <p:spPr>
          <a:xfrm>
            <a:off x="1948873" y="936043"/>
            <a:ext cx="8192654" cy="369332"/>
          </a:xfrm>
          <a:prstGeom prst="rect">
            <a:avLst/>
          </a:prstGeom>
          <a:noFill/>
        </p:spPr>
        <p:txBody>
          <a:bodyPr wrap="square" rtlCol="0">
            <a:spAutoFit/>
          </a:bodyPr>
          <a:lstStyle/>
          <a:p>
            <a:r>
              <a:rPr lang="lv-LV" b="1" dirty="0">
                <a:solidFill>
                  <a:srgbClr val="002060"/>
                </a:solidFill>
                <a:latin typeface="Verdana" panose="020B0604030504040204" pitchFamily="34" charset="0"/>
                <a:ea typeface="Verdana" panose="020B0604030504040204" pitchFamily="34" charset="0"/>
              </a:rPr>
              <a:t>Informācijas avoti par finanšu disciplīnu</a:t>
            </a:r>
          </a:p>
        </p:txBody>
      </p:sp>
    </p:spTree>
    <p:extLst>
      <p:ext uri="{BB962C8B-B14F-4D97-AF65-F5344CB8AC3E}">
        <p14:creationId xmlns:p14="http://schemas.microsoft.com/office/powerpoint/2010/main" val="1456204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1332</TotalTime>
  <Words>660</Words>
  <Application>Microsoft Office PowerPoint</Application>
  <PresentationFormat>Widescreen</PresentationFormat>
  <Paragraphs>103</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Lucida Handwriting</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Ieva Luste</dc:creator>
  <cp:lastModifiedBy>Jolanta Trokša</cp:lastModifiedBy>
  <cp:revision>93</cp:revision>
  <cp:lastPrinted>2018-07-30T14:49:34Z</cp:lastPrinted>
  <dcterms:created xsi:type="dcterms:W3CDTF">2017-11-06T08:22:07Z</dcterms:created>
  <dcterms:modified xsi:type="dcterms:W3CDTF">2021-01-07T13:42:04Z</dcterms:modified>
</cp:coreProperties>
</file>